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7"/>
  </p:notesMasterIdLst>
  <p:sldIdLst>
    <p:sldId id="256" r:id="rId2"/>
    <p:sldId id="257" r:id="rId3"/>
    <p:sldId id="258" r:id="rId4"/>
    <p:sldId id="260" r:id="rId5"/>
    <p:sldId id="282" r:id="rId6"/>
    <p:sldId id="261" r:id="rId7"/>
    <p:sldId id="267" r:id="rId8"/>
    <p:sldId id="294" r:id="rId9"/>
    <p:sldId id="302" r:id="rId10"/>
    <p:sldId id="303" r:id="rId11"/>
    <p:sldId id="268" r:id="rId12"/>
    <p:sldId id="293" r:id="rId13"/>
    <p:sldId id="295" r:id="rId14"/>
    <p:sldId id="301" r:id="rId15"/>
    <p:sldId id="304" r:id="rId16"/>
    <p:sldId id="305" r:id="rId17"/>
    <p:sldId id="297" r:id="rId18"/>
    <p:sldId id="298" r:id="rId19"/>
    <p:sldId id="299" r:id="rId20"/>
    <p:sldId id="300" r:id="rId21"/>
    <p:sldId id="272" r:id="rId22"/>
    <p:sldId id="296" r:id="rId23"/>
    <p:sldId id="292" r:id="rId24"/>
    <p:sldId id="275" r:id="rId25"/>
    <p:sldId id="271" r:id="rId2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hT5maU8VaEckwyWruz10St7yEpw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10D28E7-0CCD-40BB-9DE3-93744806DD26}">
  <a:tblStyle styleId="{D10D28E7-0CCD-40BB-9DE3-93744806DD26}"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97" autoAdjust="0"/>
    <p:restoredTop sz="94660"/>
  </p:normalViewPr>
  <p:slideViewPr>
    <p:cSldViewPr snapToGrid="0">
      <p:cViewPr varScale="1">
        <p:scale>
          <a:sx n="103" d="100"/>
          <a:sy n="103" d="100"/>
        </p:scale>
        <p:origin x="354" y="6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s>
</file>

<file path=ppt/media/image1.png>
</file>

<file path=ppt/media/image10.jpe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56434939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9" name="Google Shape;49;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137204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09899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70682735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663735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240085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6729214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254831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2412631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9858325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Google Shape;6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63ec91a81a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9" name="Google Shape;179;g163ec91a81a_0_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680394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63cade017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163cade0171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237252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63cade017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163cade0171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105797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63cade017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163cade0171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2674547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63cade017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8" name="Google Shape;198;g163cade0171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2317977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73" name="Google Shape;7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94" name="Google Shape;94;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8819242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05" name="Google Shape;105;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9425662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1" name="Google Shape;171;p1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520939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5"/>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11" name="Google Shape;11;p25"/>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
        <p:cNvGrpSpPr/>
        <p:nvPr/>
      </p:nvGrpSpPr>
      <p:grpSpPr>
        <a:xfrm>
          <a:off x="0" y="0"/>
          <a:ext cx="0" cy="0"/>
          <a:chOff x="0" y="0"/>
          <a:chExt cx="0" cy="0"/>
        </a:xfrm>
      </p:grpSpPr>
      <p:sp>
        <p:nvSpPr>
          <p:cNvPr id="14" name="Google Shape;14;p2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5" name="Google Shape;15;p2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1" name="Google Shape;21;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2" name="Google Shape;22;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23" name="Google Shape;23;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
        <p:cNvGrpSpPr/>
        <p:nvPr/>
      </p:nvGrpSpPr>
      <p:grpSpPr>
        <a:xfrm>
          <a:off x="0" y="0"/>
          <a:ext cx="0" cy="0"/>
          <a:chOff x="0" y="0"/>
          <a:chExt cx="0" cy="0"/>
        </a:xfrm>
      </p:grpSpPr>
      <p:sp>
        <p:nvSpPr>
          <p:cNvPr id="25" name="Google Shape;25;p29"/>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6" name="Google Shape;26;p2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7"/>
        <p:cNvGrpSpPr/>
        <p:nvPr/>
      </p:nvGrpSpPr>
      <p:grpSpPr>
        <a:xfrm>
          <a:off x="0" y="0"/>
          <a:ext cx="0" cy="0"/>
          <a:chOff x="0" y="0"/>
          <a:chExt cx="0" cy="0"/>
        </a:xfrm>
      </p:grpSpPr>
      <p:sp>
        <p:nvSpPr>
          <p:cNvPr id="28" name="Google Shape;28;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29" name="Google Shape;29;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0" name="Google Shape;30;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
        <p:cNvGrpSpPr/>
        <p:nvPr/>
      </p:nvGrpSpPr>
      <p:grpSpPr>
        <a:xfrm>
          <a:off x="0" y="0"/>
          <a:ext cx="0" cy="0"/>
          <a:chOff x="0" y="0"/>
          <a:chExt cx="0" cy="0"/>
        </a:xfrm>
      </p:grpSpPr>
      <p:sp>
        <p:nvSpPr>
          <p:cNvPr id="32" name="Google Shape;32;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3" name="Google Shape;33;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4"/>
        <p:cNvGrpSpPr/>
        <p:nvPr/>
      </p:nvGrpSpPr>
      <p:grpSpPr>
        <a:xfrm>
          <a:off x="0" y="0"/>
          <a:ext cx="0" cy="0"/>
          <a:chOff x="0" y="0"/>
          <a:chExt cx="0" cy="0"/>
        </a:xfrm>
      </p:grpSpPr>
      <p:sp>
        <p:nvSpPr>
          <p:cNvPr id="35" name="Google Shape;35;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7" name="Google Shape;37;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8" name="Google Shape;38;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39" name="Google Shape;39;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
        <p:cNvGrpSpPr/>
        <p:nvPr/>
      </p:nvGrpSpPr>
      <p:grpSpPr>
        <a:xfrm>
          <a:off x="0" y="0"/>
          <a:ext cx="0" cy="0"/>
          <a:chOff x="0" y="0"/>
          <a:chExt cx="0" cy="0"/>
        </a:xfrm>
      </p:grpSpPr>
      <p:sp>
        <p:nvSpPr>
          <p:cNvPr id="41" name="Google Shape;41;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42" name="Google Shape;42;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3"/>
        <p:cNvGrpSpPr/>
        <p:nvPr/>
      </p:nvGrpSpPr>
      <p:grpSpPr>
        <a:xfrm>
          <a:off x="0" y="0"/>
          <a:ext cx="0" cy="0"/>
          <a:chOff x="0" y="0"/>
          <a:chExt cx="0" cy="0"/>
        </a:xfrm>
      </p:grpSpPr>
      <p:sp>
        <p:nvSpPr>
          <p:cNvPr id="44" name="Google Shape;44;p34"/>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5" name="Google Shape;45;p34"/>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46" name="Google Shape;46;p3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24"/>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24"/>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2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jpe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youtu.be/pUAiv-8GM48?si=SJOn1VZF91sf6IQv" TargetMode="External"/><Relationship Id="rId3" Type="http://schemas.openxmlformats.org/officeDocument/2006/relationships/image" Target="../media/image1.png"/><Relationship Id="rId7" Type="http://schemas.openxmlformats.org/officeDocument/2006/relationships/hyperlink" Target="https://youtu.be/-JD3E7e0RAE?si=wAW8QGmElUe2IR58"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hyperlink" Target="https://youtu.be/rcCxGcRwCVk?si=Tnse23fO5sM7thQp" TargetMode="External"/><Relationship Id="rId5" Type="http://schemas.openxmlformats.org/officeDocument/2006/relationships/hyperlink" Target="https://youtu.be/HK3qpyeSOcY?si=lghpm-d-1B730Cie" TargetMode="External"/><Relationship Id="rId4" Type="http://schemas.openxmlformats.org/officeDocument/2006/relationships/hyperlink" Target="https://www.youtube.com/playlist?list=PLiieClpxhGSiC_S8V-aza9E6pZ0cphGzx&amp;si=5Kw19kZZrVZgGzFe"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pic>
        <p:nvPicPr>
          <p:cNvPr id="51" name="Google Shape;51;p1" descr="kle tech logo"/>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52" name="Google Shape;52;p1"/>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53" name="Google Shape;53;p1"/>
          <p:cNvSpPr/>
          <p:nvPr/>
        </p:nvSpPr>
        <p:spPr>
          <a:xfrm>
            <a:off x="0" y="48387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54" name="Google Shape;54;p1"/>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dirty="0">
                <a:solidFill>
                  <a:srgbClr val="C00000"/>
                </a:solidFill>
                <a:latin typeface="Times New Roman"/>
                <a:ea typeface="Times New Roman"/>
                <a:cs typeface="Times New Roman"/>
                <a:sym typeface="Times New Roman"/>
              </a:rPr>
              <a:t>       School of  Electronics and </a:t>
            </a:r>
            <a:endParaRPr sz="1800" b="1" i="0"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dirty="0">
                <a:solidFill>
                  <a:srgbClr val="C00000"/>
                </a:solidFill>
                <a:latin typeface="Times New Roman"/>
                <a:ea typeface="Times New Roman"/>
                <a:cs typeface="Times New Roman"/>
                <a:sym typeface="Times New Roman"/>
              </a:rPr>
              <a:t>Communication Engineering</a:t>
            </a:r>
            <a:endParaRPr sz="1800" b="1" i="0" u="none" strike="noStrike" cap="none" dirty="0">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p:txBody>
      </p:sp>
      <p:sp>
        <p:nvSpPr>
          <p:cNvPr id="55" name="Google Shape;55;p1"/>
          <p:cNvSpPr txBox="1"/>
          <p:nvPr/>
        </p:nvSpPr>
        <p:spPr>
          <a:xfrm>
            <a:off x="3399000" y="734563"/>
            <a:ext cx="2193600" cy="5694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2500"/>
              <a:buFont typeface="Arial"/>
              <a:buNone/>
            </a:pPr>
            <a:r>
              <a:rPr lang="en-GB" sz="2500" b="1" i="0" u="sng" strike="noStrike" cap="none" dirty="0">
                <a:solidFill>
                  <a:schemeClr val="dk1"/>
                </a:solidFill>
                <a:latin typeface="Times New Roman"/>
                <a:ea typeface="Times New Roman"/>
                <a:cs typeface="Times New Roman"/>
                <a:sym typeface="Times New Roman"/>
              </a:rPr>
              <a:t>Team No: 03 </a:t>
            </a:r>
            <a:endParaRPr sz="2500" b="1" i="0" u="sng" strike="noStrike" cap="none" dirty="0">
              <a:solidFill>
                <a:schemeClr val="dk1"/>
              </a:solidFill>
              <a:latin typeface="Times New Roman"/>
              <a:ea typeface="Times New Roman"/>
              <a:cs typeface="Times New Roman"/>
              <a:sym typeface="Times New Roman"/>
            </a:endParaRPr>
          </a:p>
        </p:txBody>
      </p:sp>
      <p:sp>
        <p:nvSpPr>
          <p:cNvPr id="56" name="Google Shape;56;p1"/>
          <p:cNvSpPr txBox="1"/>
          <p:nvPr/>
        </p:nvSpPr>
        <p:spPr>
          <a:xfrm>
            <a:off x="667318" y="1271260"/>
            <a:ext cx="7924800" cy="923299"/>
          </a:xfrm>
          <a:prstGeom prst="rect">
            <a:avLst/>
          </a:prstGeom>
          <a:noFill/>
          <a:ln>
            <a:noFill/>
          </a:ln>
        </p:spPr>
        <p:txBody>
          <a:bodyPr spcFirstLastPara="1" wrap="square" lIns="91425" tIns="91425" rIns="91425" bIns="91425" anchor="t" anchorCtr="0">
            <a:spAutoFit/>
          </a:bodyPr>
          <a:lstStyle/>
          <a:p>
            <a:pPr algn="ctr">
              <a:buSzPts val="2500"/>
            </a:pPr>
            <a:r>
              <a:rPr lang="en-US" sz="2400" b="1" i="0" u="sng" strike="noStrike" cap="none" dirty="0">
                <a:solidFill>
                  <a:schemeClr val="dk1"/>
                </a:solidFill>
                <a:latin typeface="Times New Roman"/>
                <a:ea typeface="Times New Roman"/>
                <a:cs typeface="Times New Roman"/>
                <a:sym typeface="Times New Roman"/>
              </a:rPr>
              <a:t>Title</a:t>
            </a:r>
            <a:r>
              <a:rPr lang="en-US" sz="2400" b="0" i="0" u="sng" strike="noStrike" cap="none" dirty="0">
                <a:solidFill>
                  <a:schemeClr val="dk1"/>
                </a:solidFill>
                <a:latin typeface="Times New Roman"/>
                <a:ea typeface="Times New Roman"/>
                <a:cs typeface="Times New Roman"/>
                <a:sym typeface="Times New Roman"/>
              </a:rPr>
              <a:t>:</a:t>
            </a:r>
            <a:r>
              <a:rPr lang="en-US" sz="2400" b="1" i="0" u="sng"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rPr>
              <a:t> Wireless</a:t>
            </a:r>
            <a:r>
              <a:rPr lang="en-US" sz="2400" b="1" u="sng" dirty="0">
                <a:solidFill>
                  <a:schemeClr val="dk1"/>
                </a:solidFill>
                <a:latin typeface="Times New Roman" panose="02020603050405020304" pitchFamily="18" charset="0"/>
                <a:ea typeface="Times New Roman"/>
                <a:cs typeface="Times New Roman" panose="02020603050405020304" pitchFamily="18" charset="0"/>
                <a:sym typeface="Times New Roman"/>
              </a:rPr>
              <a:t> Alerting System</a:t>
            </a:r>
            <a:r>
              <a:rPr lang="en-US" sz="2400" b="1" u="sng" dirty="0">
                <a:solidFill>
                  <a:schemeClr val="dk1"/>
                </a:solidFill>
                <a:latin typeface="Times New Roman" panose="02020603050405020304" pitchFamily="18" charset="0"/>
                <a:cs typeface="Times New Roman" panose="02020603050405020304" pitchFamily="18" charset="0"/>
              </a:rPr>
              <a:t> </a:t>
            </a:r>
            <a:endParaRPr lang="en-US" sz="2400" b="0" i="0" u="sng" strike="noStrike" cap="none" dirty="0">
              <a:solidFill>
                <a:srgbClr val="000000"/>
              </a:solidFill>
              <a:latin typeface="Times New Roman" panose="02020603050405020304" pitchFamily="18" charset="0"/>
              <a:cs typeface="Times New Roman" panose="02020603050405020304" pitchFamily="18" charset="0"/>
              <a:sym typeface="Arial"/>
            </a:endParaRPr>
          </a:p>
          <a:p>
            <a:pPr marL="0" marR="0" lvl="0" indent="0" algn="ctr" rtl="0">
              <a:lnSpc>
                <a:spcPct val="100000"/>
              </a:lnSpc>
              <a:spcBef>
                <a:spcPts val="0"/>
              </a:spcBef>
              <a:spcAft>
                <a:spcPts val="0"/>
              </a:spcAft>
              <a:buClr>
                <a:srgbClr val="000000"/>
              </a:buClr>
              <a:buSzPts val="2500"/>
              <a:buFont typeface="Arial"/>
              <a:buNone/>
            </a:pPr>
            <a:endParaRPr lang="en-US" sz="2400" b="0"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58" name="Google Shape;58;p1"/>
          <p:cNvSpPr txBox="1"/>
          <p:nvPr/>
        </p:nvSpPr>
        <p:spPr>
          <a:xfrm>
            <a:off x="6407718" y="3894030"/>
            <a:ext cx="2907310" cy="877133"/>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2200"/>
              <a:buFont typeface="Arial"/>
              <a:buNone/>
            </a:pPr>
            <a:r>
              <a:rPr lang="en-GB" sz="2100" b="1" i="0" u="sng" strike="noStrike" cap="none" dirty="0">
                <a:solidFill>
                  <a:schemeClr val="dk1"/>
                </a:solidFill>
                <a:latin typeface="Times New Roman"/>
                <a:ea typeface="Times New Roman"/>
                <a:cs typeface="Times New Roman"/>
                <a:sym typeface="Times New Roman"/>
              </a:rPr>
              <a:t>Guide Details :</a:t>
            </a:r>
            <a:endParaRPr sz="2100" b="1" i="0" u="sng" strike="noStrike" cap="none" dirty="0">
              <a:solidFill>
                <a:schemeClr val="dk1"/>
              </a:solidFill>
              <a:latin typeface="Times New Roman"/>
              <a:ea typeface="Times New Roman"/>
              <a:cs typeface="Times New Roman"/>
              <a:sym typeface="Times New Roman"/>
            </a:endParaRPr>
          </a:p>
          <a:p>
            <a:pPr marL="0" marR="0" lvl="0" indent="0" algn="just" rtl="0">
              <a:lnSpc>
                <a:spcPct val="100000"/>
              </a:lnSpc>
              <a:spcBef>
                <a:spcPts val="0"/>
              </a:spcBef>
              <a:spcAft>
                <a:spcPts val="0"/>
              </a:spcAft>
              <a:buClr>
                <a:srgbClr val="000000"/>
              </a:buClr>
              <a:buSzPts val="2000"/>
              <a:buFont typeface="Arial"/>
              <a:buNone/>
            </a:pPr>
            <a:r>
              <a:rPr lang="en-IN" sz="2400" dirty="0">
                <a:latin typeface="Times New Roman" panose="02020603050405020304" pitchFamily="18" charset="0"/>
                <a:cs typeface="Times New Roman" panose="02020603050405020304" pitchFamily="18" charset="0"/>
              </a:rPr>
              <a:t>Saroja V </a:t>
            </a:r>
            <a:r>
              <a:rPr lang="en-IN" sz="2400" dirty="0" err="1">
                <a:latin typeface="Times New Roman" panose="02020603050405020304" pitchFamily="18" charset="0"/>
                <a:cs typeface="Times New Roman" panose="02020603050405020304" pitchFamily="18" charset="0"/>
              </a:rPr>
              <a:t>Siddamal</a:t>
            </a:r>
            <a:r>
              <a:rPr lang="en-IN" sz="2400" dirty="0">
                <a:latin typeface="Times New Roman" panose="02020603050405020304" pitchFamily="18" charset="0"/>
                <a:cs typeface="Times New Roman" panose="02020603050405020304" pitchFamily="18" charset="0"/>
              </a:rPr>
              <a:t> </a:t>
            </a:r>
            <a:endParaRPr sz="2400" b="0" i="0" u="none" strike="noStrike" cap="none" dirty="0">
              <a:solidFill>
                <a:schemeClr val="dk1"/>
              </a:solidFill>
              <a:latin typeface="Times New Roman" panose="02020603050405020304" pitchFamily="18" charset="0"/>
              <a:ea typeface="Times New Roman"/>
              <a:cs typeface="Times New Roman" panose="02020603050405020304" pitchFamily="18" charset="0"/>
              <a:sym typeface="Times New Roman"/>
            </a:endParaRPr>
          </a:p>
        </p:txBody>
      </p:sp>
      <p:sp>
        <p:nvSpPr>
          <p:cNvPr id="59" name="Google Shape;59;p1"/>
          <p:cNvSpPr txBox="1"/>
          <p:nvPr/>
        </p:nvSpPr>
        <p:spPr>
          <a:xfrm>
            <a:off x="2953318" y="484593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endParaRPr sz="1200" b="1" i="0" u="none" strike="noStrike" cap="none" dirty="0">
              <a:solidFill>
                <a:srgbClr val="000000"/>
              </a:solidFill>
              <a:latin typeface="Times New Roman"/>
              <a:ea typeface="Times New Roman"/>
              <a:cs typeface="Times New Roman"/>
              <a:sym typeface="Times New Roman"/>
            </a:endParaRPr>
          </a:p>
        </p:txBody>
      </p:sp>
      <p:graphicFrame>
        <p:nvGraphicFramePr>
          <p:cNvPr id="11" name="Google Shape;91;p1">
            <a:extLst>
              <a:ext uri="{FF2B5EF4-FFF2-40B4-BE49-F238E27FC236}">
                <a16:creationId xmlns:a16="http://schemas.microsoft.com/office/drawing/2014/main" id="{CAC0E5BF-64DC-4B0C-92CC-31DFDB545194}"/>
              </a:ext>
            </a:extLst>
          </p:cNvPr>
          <p:cNvGraphicFramePr/>
          <p:nvPr>
            <p:extLst>
              <p:ext uri="{D42A27DB-BD31-4B8C-83A1-F6EECF244321}">
                <p14:modId xmlns:p14="http://schemas.microsoft.com/office/powerpoint/2010/main" val="3675360783"/>
              </p:ext>
            </p:extLst>
          </p:nvPr>
        </p:nvGraphicFramePr>
        <p:xfrm>
          <a:off x="1945993" y="1867229"/>
          <a:ext cx="5556813" cy="1998191"/>
        </p:xfrm>
        <a:graphic>
          <a:graphicData uri="http://schemas.openxmlformats.org/drawingml/2006/table">
            <a:tbl>
              <a:tblPr>
                <a:tableStyleId>{5940675A-B579-460E-94D1-54222C63F5DA}</a:tableStyleId>
              </a:tblPr>
              <a:tblGrid>
                <a:gridCol w="799185">
                  <a:extLst>
                    <a:ext uri="{9D8B030D-6E8A-4147-A177-3AD203B41FA5}">
                      <a16:colId xmlns:a16="http://schemas.microsoft.com/office/drawing/2014/main" val="20000"/>
                    </a:ext>
                  </a:extLst>
                </a:gridCol>
                <a:gridCol w="838939">
                  <a:extLst>
                    <a:ext uri="{9D8B030D-6E8A-4147-A177-3AD203B41FA5}">
                      <a16:colId xmlns:a16="http://schemas.microsoft.com/office/drawing/2014/main" val="20001"/>
                    </a:ext>
                  </a:extLst>
                </a:gridCol>
                <a:gridCol w="783740">
                  <a:extLst>
                    <a:ext uri="{9D8B030D-6E8A-4147-A177-3AD203B41FA5}">
                      <a16:colId xmlns:a16="http://schemas.microsoft.com/office/drawing/2014/main" val="20002"/>
                    </a:ext>
                  </a:extLst>
                </a:gridCol>
                <a:gridCol w="1306230">
                  <a:extLst>
                    <a:ext uri="{9D8B030D-6E8A-4147-A177-3AD203B41FA5}">
                      <a16:colId xmlns:a16="http://schemas.microsoft.com/office/drawing/2014/main" val="20003"/>
                    </a:ext>
                  </a:extLst>
                </a:gridCol>
                <a:gridCol w="1828719">
                  <a:extLst>
                    <a:ext uri="{9D8B030D-6E8A-4147-A177-3AD203B41FA5}">
                      <a16:colId xmlns:a16="http://schemas.microsoft.com/office/drawing/2014/main" val="20004"/>
                    </a:ext>
                  </a:extLst>
                </a:gridCol>
              </a:tblGrid>
              <a:tr h="0">
                <a:tc gridSpan="5">
                  <a:txBody>
                    <a:bodyPr/>
                    <a:lstStyle/>
                    <a:p>
                      <a:pPr marL="0" marR="0" lvl="0" indent="0" algn="ctr" rtl="0">
                        <a:lnSpc>
                          <a:spcPct val="119958"/>
                        </a:lnSpc>
                        <a:spcBef>
                          <a:spcPts val="0"/>
                        </a:spcBef>
                        <a:spcAft>
                          <a:spcPts val="0"/>
                        </a:spcAft>
                        <a:buClr>
                          <a:srgbClr val="000000"/>
                        </a:buClr>
                        <a:buSzPts val="24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al"/>
                        </a:rPr>
                        <a:t>Team Details</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55827">
                <a:tc>
                  <a:txBody>
                    <a:bodyPr/>
                    <a:lstStyle/>
                    <a:p>
                      <a:pPr marL="0" marR="0" lvl="0" indent="0" algn="ctr" rtl="0">
                        <a:lnSpc>
                          <a:spcPct val="120000"/>
                        </a:lnSpc>
                        <a:spcBef>
                          <a:spcPts val="0"/>
                        </a:spcBef>
                        <a:spcAft>
                          <a:spcPts val="0"/>
                        </a:spcAft>
                        <a:buClr>
                          <a:srgbClr val="000000"/>
                        </a:buClr>
                        <a:buSzPts val="20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al"/>
                        </a:rPr>
                        <a:t>Sl.No.</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20000"/>
                        </a:lnSpc>
                        <a:spcBef>
                          <a:spcPts val="0"/>
                        </a:spcBef>
                        <a:spcAft>
                          <a:spcPts val="0"/>
                        </a:spcAft>
                        <a:buClr>
                          <a:srgbClr val="000000"/>
                        </a:buClr>
                        <a:buSzPts val="20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al"/>
                        </a:rPr>
                        <a:t>Roll No.</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20000"/>
                        </a:lnSpc>
                        <a:spcBef>
                          <a:spcPts val="0"/>
                        </a:spcBef>
                        <a:spcAft>
                          <a:spcPts val="0"/>
                        </a:spcAft>
                        <a:buClr>
                          <a:srgbClr val="000000"/>
                        </a:buClr>
                        <a:buSzPts val="20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al"/>
                        </a:rPr>
                        <a:t>Div</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20000"/>
                        </a:lnSpc>
                        <a:spcBef>
                          <a:spcPts val="0"/>
                        </a:spcBef>
                        <a:spcAft>
                          <a:spcPts val="0"/>
                        </a:spcAft>
                        <a:buClr>
                          <a:srgbClr val="000000"/>
                        </a:buClr>
                        <a:buSzPts val="20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al"/>
                        </a:rPr>
                        <a:t>SRN</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20000"/>
                        </a:lnSpc>
                        <a:spcBef>
                          <a:spcPts val="0"/>
                        </a:spcBef>
                        <a:spcAft>
                          <a:spcPts val="0"/>
                        </a:spcAft>
                        <a:buClr>
                          <a:srgbClr val="000000"/>
                        </a:buClr>
                        <a:buSzPts val="20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al"/>
                        </a:rPr>
                        <a:t>Name</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extLst>
                  <a:ext uri="{0D108BD9-81ED-4DB2-BD59-A6C34878D82A}">
                    <a16:rowId xmlns:a16="http://schemas.microsoft.com/office/drawing/2014/main" val="10001"/>
                  </a:ext>
                </a:extLst>
              </a:tr>
              <a:tr h="286811">
                <a:tc>
                  <a:txBody>
                    <a:bodyPr/>
                    <a:lstStyle/>
                    <a:p>
                      <a:pPr marL="0" marR="0" lvl="0" indent="0" algn="ctr" rtl="0">
                        <a:lnSpc>
                          <a:spcPct val="120000"/>
                        </a:lnSpc>
                        <a:spcBef>
                          <a:spcPts val="0"/>
                        </a:spcBef>
                        <a:spcAft>
                          <a:spcPts val="0"/>
                        </a:spcAft>
                        <a:buClr>
                          <a:srgbClr val="000000"/>
                        </a:buClr>
                        <a:buSzPts val="20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al"/>
                        </a:rPr>
                        <a:t>1</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mo"/>
                        </a:rPr>
                        <a:t>402</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mo"/>
                        </a:rPr>
                        <a:t>D</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mo"/>
                        </a:rPr>
                        <a:t>01FE21BEC356</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mo"/>
                        </a:rPr>
                        <a:t>Manjunath Inamati</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extLst>
                  <a:ext uri="{0D108BD9-81ED-4DB2-BD59-A6C34878D82A}">
                    <a16:rowId xmlns:a16="http://schemas.microsoft.com/office/drawing/2014/main" val="10002"/>
                  </a:ext>
                </a:extLst>
              </a:tr>
              <a:tr h="286811">
                <a:tc>
                  <a:txBody>
                    <a:bodyPr/>
                    <a:lstStyle/>
                    <a:p>
                      <a:pPr marL="0" marR="0" lvl="0" indent="0" algn="ctr" rtl="0">
                        <a:lnSpc>
                          <a:spcPct val="120000"/>
                        </a:lnSpc>
                        <a:spcBef>
                          <a:spcPts val="0"/>
                        </a:spcBef>
                        <a:spcAft>
                          <a:spcPts val="0"/>
                        </a:spcAft>
                        <a:buClr>
                          <a:srgbClr val="000000"/>
                        </a:buClr>
                        <a:buSzPts val="20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al"/>
                        </a:rPr>
                        <a:t>2</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mo"/>
                        </a:rPr>
                        <a:t>405</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mo"/>
                        </a:rPr>
                        <a:t>D</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mo"/>
                        </a:rPr>
                        <a:t>01FE21BEC177</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mo"/>
                        </a:rPr>
                        <a:t>Goutami Naragund</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extLst>
                  <a:ext uri="{0D108BD9-81ED-4DB2-BD59-A6C34878D82A}">
                    <a16:rowId xmlns:a16="http://schemas.microsoft.com/office/drawing/2014/main" val="10003"/>
                  </a:ext>
                </a:extLst>
              </a:tr>
              <a:tr h="286811">
                <a:tc>
                  <a:txBody>
                    <a:bodyPr/>
                    <a:lstStyle/>
                    <a:p>
                      <a:pPr marL="0" marR="0" lvl="0" indent="0" algn="ctr" rtl="0">
                        <a:lnSpc>
                          <a:spcPct val="120000"/>
                        </a:lnSpc>
                        <a:spcBef>
                          <a:spcPts val="0"/>
                        </a:spcBef>
                        <a:spcAft>
                          <a:spcPts val="0"/>
                        </a:spcAft>
                        <a:buClr>
                          <a:srgbClr val="000000"/>
                        </a:buClr>
                        <a:buSzPts val="2000"/>
                        <a:buFont typeface="Arial"/>
                        <a:buNone/>
                      </a:pPr>
                      <a:r>
                        <a:rPr lang="en-US" sz="1200" u="none" strike="noStrike" cap="none">
                          <a:solidFill>
                            <a:srgbClr val="000000"/>
                          </a:solidFill>
                          <a:latin typeface="Times New Roman" panose="02020603050405020304" pitchFamily="18" charset="0"/>
                          <a:cs typeface="Times New Roman" panose="02020603050405020304" pitchFamily="18" charset="0"/>
                          <a:sym typeface="Arial"/>
                        </a:rPr>
                        <a:t>3</a:t>
                      </a:r>
                      <a:endParaRPr sz="1200" u="none" strike="noStrike" cap="none">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dirty="0">
                          <a:latin typeface="Times New Roman" panose="02020603050405020304" pitchFamily="18" charset="0"/>
                          <a:cs typeface="Times New Roman" panose="02020603050405020304" pitchFamily="18" charset="0"/>
                        </a:rPr>
                        <a:t>352</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mo"/>
                        </a:rPr>
                        <a:t>C</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mo"/>
                        </a:rPr>
                        <a:t>01FE21BEC163</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tc>
                  <a:txBody>
                    <a:bodyPr/>
                    <a:lstStyle/>
                    <a:p>
                      <a:pPr marL="0" marR="0" lvl="0" indent="0" algn="ctr" rtl="0">
                        <a:lnSpc>
                          <a:spcPct val="139916"/>
                        </a:lnSpc>
                        <a:spcBef>
                          <a:spcPts val="0"/>
                        </a:spcBef>
                        <a:spcAft>
                          <a:spcPts val="0"/>
                        </a:spcAft>
                        <a:buClr>
                          <a:srgbClr val="000000"/>
                        </a:buClr>
                        <a:buSzPts val="1200"/>
                        <a:buFont typeface="Arial"/>
                        <a:buNone/>
                      </a:pPr>
                      <a:r>
                        <a:rPr lang="en-US" sz="1200" u="none" strike="noStrike" cap="none" dirty="0">
                          <a:solidFill>
                            <a:srgbClr val="000000"/>
                          </a:solidFill>
                          <a:latin typeface="Times New Roman" panose="02020603050405020304" pitchFamily="18" charset="0"/>
                          <a:cs typeface="Times New Roman" panose="02020603050405020304" pitchFamily="18" charset="0"/>
                          <a:sym typeface="Arimo"/>
                        </a:rPr>
                        <a:t>Chetan </a:t>
                      </a:r>
                      <a:r>
                        <a:rPr lang="en-US" sz="1200" u="none" strike="noStrike" cap="none" dirty="0" err="1">
                          <a:solidFill>
                            <a:srgbClr val="000000"/>
                          </a:solidFill>
                          <a:latin typeface="Times New Roman" panose="02020603050405020304" pitchFamily="18" charset="0"/>
                          <a:cs typeface="Times New Roman" panose="02020603050405020304" pitchFamily="18" charset="0"/>
                          <a:sym typeface="Arimo"/>
                        </a:rPr>
                        <a:t>Paranatti</a:t>
                      </a:r>
                      <a:endParaRPr sz="1200" u="none" strike="noStrike" cap="none" dirty="0">
                        <a:latin typeface="Times New Roman" panose="02020603050405020304" pitchFamily="18" charset="0"/>
                        <a:cs typeface="Times New Roman" panose="02020603050405020304" pitchFamily="18" charset="0"/>
                      </a:endParaRPr>
                    </a:p>
                  </a:txBody>
                  <a:tcPr marL="91450" marR="91450" marT="91450" marB="91450" anchor="ctr"/>
                </a:tc>
                <a:extLst>
                  <a:ext uri="{0D108BD9-81ED-4DB2-BD59-A6C34878D82A}">
                    <a16:rowId xmlns:a16="http://schemas.microsoft.com/office/drawing/2014/main" val="10004"/>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7"/>
          <p:cNvSpPr txBox="1">
            <a:spLocks noGrp="1"/>
          </p:cNvSpPr>
          <p:nvPr>
            <p:ph type="title"/>
          </p:nvPr>
        </p:nvSpPr>
        <p:spPr>
          <a:xfrm>
            <a:off x="311700" y="79883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b="1" u="sng" dirty="0">
                <a:latin typeface="Times New Roman" panose="02020603050405020304" pitchFamily="18" charset="0"/>
                <a:cs typeface="Times New Roman" panose="02020603050405020304" pitchFamily="18" charset="0"/>
              </a:rPr>
              <a:t>Hardware Details</a:t>
            </a:r>
            <a:endParaRPr b="1" u="sng" dirty="0">
              <a:latin typeface="Times New Roman" panose="02020603050405020304" pitchFamily="18" charset="0"/>
              <a:cs typeface="Times New Roman" panose="02020603050405020304" pitchFamily="18" charset="0"/>
            </a:endParaRPr>
          </a:p>
        </p:txBody>
      </p:sp>
      <p:sp>
        <p:nvSpPr>
          <p:cNvPr id="174" name="Google Shape;174;p17"/>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5" name="Google Shape;175;p17"/>
          <p:cNvSpPr txBox="1"/>
          <p:nvPr/>
        </p:nvSpPr>
        <p:spPr>
          <a:xfrm>
            <a:off x="3044568"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grpSp>
        <p:nvGrpSpPr>
          <p:cNvPr id="2" name="Group 1">
            <a:extLst>
              <a:ext uri="{FF2B5EF4-FFF2-40B4-BE49-F238E27FC236}">
                <a16:creationId xmlns:a16="http://schemas.microsoft.com/office/drawing/2014/main" id="{1B94FF30-8AD2-0955-77BB-3A8BAF1F1A85}"/>
              </a:ext>
            </a:extLst>
          </p:cNvPr>
          <p:cNvGrpSpPr/>
          <p:nvPr/>
        </p:nvGrpSpPr>
        <p:grpSpPr>
          <a:xfrm>
            <a:off x="533400" y="103663"/>
            <a:ext cx="8001000" cy="687200"/>
            <a:chOff x="533400" y="103663"/>
            <a:chExt cx="8001000" cy="687200"/>
          </a:xfrm>
        </p:grpSpPr>
        <p:pic>
          <p:nvPicPr>
            <p:cNvPr id="3" name="Google Shape;118;g163ec91a81a_0_0" descr="kle tech logo">
              <a:extLst>
                <a:ext uri="{FF2B5EF4-FFF2-40B4-BE49-F238E27FC236}">
                  <a16:creationId xmlns:a16="http://schemas.microsoft.com/office/drawing/2014/main" id="{CA8662F8-0CA1-5CB7-C8D2-37C990FFF3B8}"/>
                </a:ext>
              </a:extLst>
            </p:cNvPr>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4" name="Google Shape;119;g163ec91a81a_0_0">
              <a:extLst>
                <a:ext uri="{FF2B5EF4-FFF2-40B4-BE49-F238E27FC236}">
                  <a16:creationId xmlns:a16="http://schemas.microsoft.com/office/drawing/2014/main" id="{F77D4B5C-D0F5-9BF4-7E51-FAE986016A94}"/>
                </a:ext>
              </a:extLst>
            </p:cNvPr>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5" name="Google Shape;122;g163ec91a81a_0_0">
              <a:extLst>
                <a:ext uri="{FF2B5EF4-FFF2-40B4-BE49-F238E27FC236}">
                  <a16:creationId xmlns:a16="http://schemas.microsoft.com/office/drawing/2014/main" id="{7010DE47-111C-8E31-310A-158043990DE6}"/>
                </a:ext>
              </a:extLst>
            </p:cNvPr>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grpSp>
      <p:pic>
        <p:nvPicPr>
          <p:cNvPr id="8" name="Picture 7">
            <a:extLst>
              <a:ext uri="{FF2B5EF4-FFF2-40B4-BE49-F238E27FC236}">
                <a16:creationId xmlns:a16="http://schemas.microsoft.com/office/drawing/2014/main" id="{44A77A9C-599B-D34E-FBFF-5787859E93A7}"/>
              </a:ext>
            </a:extLst>
          </p:cNvPr>
          <p:cNvPicPr>
            <a:picLocks noChangeAspect="1"/>
          </p:cNvPicPr>
          <p:nvPr/>
        </p:nvPicPr>
        <p:blipFill>
          <a:blip r:embed="rId4"/>
          <a:stretch>
            <a:fillRect/>
          </a:stretch>
        </p:blipFill>
        <p:spPr>
          <a:xfrm>
            <a:off x="1183817" y="1401678"/>
            <a:ext cx="2455121" cy="3237794"/>
          </a:xfrm>
          <a:prstGeom prst="rect">
            <a:avLst/>
          </a:prstGeom>
        </p:spPr>
      </p:pic>
      <p:pic>
        <p:nvPicPr>
          <p:cNvPr id="10" name="Picture 9">
            <a:extLst>
              <a:ext uri="{FF2B5EF4-FFF2-40B4-BE49-F238E27FC236}">
                <a16:creationId xmlns:a16="http://schemas.microsoft.com/office/drawing/2014/main" id="{57DCFD2A-DB6F-A879-ABA7-F8E44BE2E882}"/>
              </a:ext>
            </a:extLst>
          </p:cNvPr>
          <p:cNvPicPr>
            <a:picLocks noChangeAspect="1"/>
          </p:cNvPicPr>
          <p:nvPr/>
        </p:nvPicPr>
        <p:blipFill>
          <a:blip r:embed="rId5"/>
          <a:stretch>
            <a:fillRect/>
          </a:stretch>
        </p:blipFill>
        <p:spPr>
          <a:xfrm>
            <a:off x="5143415" y="1854797"/>
            <a:ext cx="2172003" cy="2124371"/>
          </a:xfrm>
          <a:prstGeom prst="rect">
            <a:avLst/>
          </a:prstGeom>
        </p:spPr>
      </p:pic>
    </p:spTree>
    <p:extLst>
      <p:ext uri="{BB962C8B-B14F-4D97-AF65-F5344CB8AC3E}">
        <p14:creationId xmlns:p14="http://schemas.microsoft.com/office/powerpoint/2010/main" val="2359065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Methodology</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3"/>
          <a:stretch>
            <a:fillRect/>
          </a:stretch>
        </p:blipFill>
        <p:spPr>
          <a:xfrm>
            <a:off x="572677" y="25757"/>
            <a:ext cx="7998645" cy="768163"/>
          </a:xfrm>
          <a:prstGeom prst="rect">
            <a:avLst/>
          </a:prstGeom>
        </p:spPr>
      </p:pic>
      <p:pic>
        <p:nvPicPr>
          <p:cNvPr id="4" name="Picture 3">
            <a:extLst>
              <a:ext uri="{FF2B5EF4-FFF2-40B4-BE49-F238E27FC236}">
                <a16:creationId xmlns:a16="http://schemas.microsoft.com/office/drawing/2014/main" id="{ACA14BF9-9852-4B14-A188-6639F579EA85}"/>
              </a:ext>
            </a:extLst>
          </p:cNvPr>
          <p:cNvPicPr>
            <a:picLocks noChangeAspect="1"/>
          </p:cNvPicPr>
          <p:nvPr/>
        </p:nvPicPr>
        <p:blipFill>
          <a:blip r:embed="rId4"/>
          <a:stretch>
            <a:fillRect/>
          </a:stretch>
        </p:blipFill>
        <p:spPr>
          <a:xfrm>
            <a:off x="1107281" y="1434694"/>
            <a:ext cx="5721473" cy="280906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Methodology</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3"/>
          <a:stretch>
            <a:fillRect/>
          </a:stretch>
        </p:blipFill>
        <p:spPr>
          <a:xfrm>
            <a:off x="572677" y="25757"/>
            <a:ext cx="7998645" cy="768163"/>
          </a:xfrm>
          <a:prstGeom prst="rect">
            <a:avLst/>
          </a:prstGeom>
        </p:spPr>
      </p:pic>
      <p:sp>
        <p:nvSpPr>
          <p:cNvPr id="8" name="TextBox 7">
            <a:extLst>
              <a:ext uri="{FF2B5EF4-FFF2-40B4-BE49-F238E27FC236}">
                <a16:creationId xmlns:a16="http://schemas.microsoft.com/office/drawing/2014/main" id="{8F5A5584-23CA-4AE6-9418-DC6A9D8C4D60}"/>
              </a:ext>
            </a:extLst>
          </p:cNvPr>
          <p:cNvSpPr txBox="1"/>
          <p:nvPr/>
        </p:nvSpPr>
        <p:spPr>
          <a:xfrm>
            <a:off x="369146" y="1358030"/>
            <a:ext cx="8463153" cy="2246769"/>
          </a:xfrm>
          <a:prstGeom prst="rect">
            <a:avLst/>
          </a:prstGeom>
          <a:noFill/>
        </p:spPr>
        <p:txBody>
          <a:bodyPr wrap="square">
            <a:spAutoFit/>
          </a:bodyPr>
          <a:lstStyle/>
          <a:p>
            <a:pPr algn="just"/>
            <a:r>
              <a:rPr lang="en-US" sz="2000" dirty="0">
                <a:latin typeface="Times New Roman" panose="02020603050405020304" pitchFamily="18" charset="0"/>
                <a:cs typeface="Times New Roman" panose="02020603050405020304" pitchFamily="18" charset="0"/>
              </a:rPr>
              <a:t>Introducing a cutting-edge solution for managing maintenance and supply chain issues within a network of plants housing various machines. Each machine is outfitted with a display unit signaling its operational status: green for normal functioning and red for issues. To address maintenance or supply chain problems and others , every machine is equipped with six buttons. Upon activation, these buttons wirelessly notify the designated personnel, facilitating prompt resolution of the identified issue.</a:t>
            </a:r>
          </a:p>
        </p:txBody>
      </p:sp>
    </p:spTree>
    <p:extLst>
      <p:ext uri="{BB962C8B-B14F-4D97-AF65-F5344CB8AC3E}">
        <p14:creationId xmlns:p14="http://schemas.microsoft.com/office/powerpoint/2010/main" val="22737582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Schematic</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3"/>
          <a:stretch>
            <a:fillRect/>
          </a:stretch>
        </p:blipFill>
        <p:spPr>
          <a:xfrm>
            <a:off x="572677" y="25757"/>
            <a:ext cx="7998645" cy="768163"/>
          </a:xfrm>
          <a:prstGeom prst="rect">
            <a:avLst/>
          </a:prstGeom>
        </p:spPr>
      </p:pic>
      <p:pic>
        <p:nvPicPr>
          <p:cNvPr id="5" name="Picture 4">
            <a:extLst>
              <a:ext uri="{FF2B5EF4-FFF2-40B4-BE49-F238E27FC236}">
                <a16:creationId xmlns:a16="http://schemas.microsoft.com/office/drawing/2014/main" id="{9CC5738D-5A28-1D20-6D19-DE9A0BC9C825}"/>
              </a:ext>
            </a:extLst>
          </p:cNvPr>
          <p:cNvPicPr>
            <a:picLocks noChangeAspect="1"/>
          </p:cNvPicPr>
          <p:nvPr/>
        </p:nvPicPr>
        <p:blipFill>
          <a:blip r:embed="rId4"/>
          <a:stretch>
            <a:fillRect/>
          </a:stretch>
        </p:blipFill>
        <p:spPr>
          <a:xfrm>
            <a:off x="147902" y="1341941"/>
            <a:ext cx="8848194" cy="3636582"/>
          </a:xfrm>
          <a:prstGeom prst="rect">
            <a:avLst/>
          </a:prstGeom>
        </p:spPr>
      </p:pic>
    </p:spTree>
    <p:extLst>
      <p:ext uri="{BB962C8B-B14F-4D97-AF65-F5344CB8AC3E}">
        <p14:creationId xmlns:p14="http://schemas.microsoft.com/office/powerpoint/2010/main" val="4109381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PCB Design</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3"/>
          <a:stretch>
            <a:fillRect/>
          </a:stretch>
        </p:blipFill>
        <p:spPr>
          <a:xfrm>
            <a:off x="572677" y="25757"/>
            <a:ext cx="7998645" cy="768163"/>
          </a:xfrm>
          <a:prstGeom prst="rect">
            <a:avLst/>
          </a:prstGeom>
        </p:spPr>
      </p:pic>
      <p:pic>
        <p:nvPicPr>
          <p:cNvPr id="4" name="Picture 3">
            <a:extLst>
              <a:ext uri="{FF2B5EF4-FFF2-40B4-BE49-F238E27FC236}">
                <a16:creationId xmlns:a16="http://schemas.microsoft.com/office/drawing/2014/main" id="{D5195C1A-6F87-F0B4-963F-794DC79D35F1}"/>
              </a:ext>
            </a:extLst>
          </p:cNvPr>
          <p:cNvPicPr>
            <a:picLocks noChangeAspect="1"/>
          </p:cNvPicPr>
          <p:nvPr/>
        </p:nvPicPr>
        <p:blipFill>
          <a:blip r:embed="rId4"/>
          <a:stretch>
            <a:fillRect/>
          </a:stretch>
        </p:blipFill>
        <p:spPr>
          <a:xfrm>
            <a:off x="4571999" y="1529004"/>
            <a:ext cx="4168417" cy="2264156"/>
          </a:xfrm>
          <a:prstGeom prst="rect">
            <a:avLst/>
          </a:prstGeom>
        </p:spPr>
      </p:pic>
      <p:pic>
        <p:nvPicPr>
          <p:cNvPr id="7" name="Picture 6">
            <a:extLst>
              <a:ext uri="{FF2B5EF4-FFF2-40B4-BE49-F238E27FC236}">
                <a16:creationId xmlns:a16="http://schemas.microsoft.com/office/drawing/2014/main" id="{9819FA3D-030F-8AC5-3A88-EE373D96876E}"/>
              </a:ext>
            </a:extLst>
          </p:cNvPr>
          <p:cNvPicPr>
            <a:picLocks noChangeAspect="1"/>
          </p:cNvPicPr>
          <p:nvPr/>
        </p:nvPicPr>
        <p:blipFill>
          <a:blip r:embed="rId5"/>
          <a:stretch>
            <a:fillRect/>
          </a:stretch>
        </p:blipFill>
        <p:spPr>
          <a:xfrm>
            <a:off x="311700" y="1537404"/>
            <a:ext cx="4124868" cy="2264156"/>
          </a:xfrm>
          <a:prstGeom prst="rect">
            <a:avLst/>
          </a:prstGeom>
        </p:spPr>
      </p:pic>
    </p:spTree>
    <p:extLst>
      <p:ext uri="{BB962C8B-B14F-4D97-AF65-F5344CB8AC3E}">
        <p14:creationId xmlns:p14="http://schemas.microsoft.com/office/powerpoint/2010/main" val="8579895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5" name="Picture 4">
            <a:extLst>
              <a:ext uri="{FF2B5EF4-FFF2-40B4-BE49-F238E27FC236}">
                <a16:creationId xmlns:a16="http://schemas.microsoft.com/office/drawing/2014/main" id="{988CAC35-CB26-F0B8-E9AD-755B41F3D8F8}"/>
              </a:ext>
            </a:extLst>
          </p:cNvPr>
          <p:cNvPicPr>
            <a:picLocks noChangeAspect="1"/>
          </p:cNvPicPr>
          <p:nvPr/>
        </p:nvPicPr>
        <p:blipFill rotWithShape="1">
          <a:blip r:embed="rId3"/>
          <a:srcRect l="8437" t="8100" r="12449"/>
          <a:stretch/>
        </p:blipFill>
        <p:spPr>
          <a:xfrm>
            <a:off x="311700" y="1537404"/>
            <a:ext cx="3937519" cy="2565161"/>
          </a:xfrm>
          <a:prstGeom prst="rect">
            <a:avLst/>
          </a:prstGeom>
        </p:spPr>
      </p:pic>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PCB Design</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4"/>
          <a:stretch>
            <a:fillRect/>
          </a:stretch>
        </p:blipFill>
        <p:spPr>
          <a:xfrm>
            <a:off x="572677" y="25757"/>
            <a:ext cx="7998645" cy="768163"/>
          </a:xfrm>
          <a:prstGeom prst="rect">
            <a:avLst/>
          </a:prstGeom>
        </p:spPr>
      </p:pic>
      <p:sp>
        <p:nvSpPr>
          <p:cNvPr id="3" name="AutoShape 2">
            <a:extLst>
              <a:ext uri="{FF2B5EF4-FFF2-40B4-BE49-F238E27FC236}">
                <a16:creationId xmlns:a16="http://schemas.microsoft.com/office/drawing/2014/main" id="{113D61F6-B24A-B505-57A7-BB72DBDA127A}"/>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9" name="Picture 8">
            <a:extLst>
              <a:ext uri="{FF2B5EF4-FFF2-40B4-BE49-F238E27FC236}">
                <a16:creationId xmlns:a16="http://schemas.microsoft.com/office/drawing/2014/main" id="{CDDADC1D-1BCC-0C71-DFE0-C99948929368}"/>
              </a:ext>
            </a:extLst>
          </p:cNvPr>
          <p:cNvPicPr>
            <a:picLocks noChangeAspect="1"/>
          </p:cNvPicPr>
          <p:nvPr/>
        </p:nvPicPr>
        <p:blipFill>
          <a:blip r:embed="rId5"/>
          <a:stretch>
            <a:fillRect/>
          </a:stretch>
        </p:blipFill>
        <p:spPr>
          <a:xfrm rot="16200000">
            <a:off x="5416325" y="543410"/>
            <a:ext cx="2563001" cy="4556448"/>
          </a:xfrm>
          <a:prstGeom prst="rect">
            <a:avLst/>
          </a:prstGeom>
        </p:spPr>
      </p:pic>
    </p:spTree>
    <p:extLst>
      <p:ext uri="{BB962C8B-B14F-4D97-AF65-F5344CB8AC3E}">
        <p14:creationId xmlns:p14="http://schemas.microsoft.com/office/powerpoint/2010/main" val="2518905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PCB Design</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3"/>
          <a:stretch>
            <a:fillRect/>
          </a:stretch>
        </p:blipFill>
        <p:spPr>
          <a:xfrm>
            <a:off x="572677" y="25757"/>
            <a:ext cx="7998645" cy="768163"/>
          </a:xfrm>
          <a:prstGeom prst="rect">
            <a:avLst/>
          </a:prstGeom>
        </p:spPr>
      </p:pic>
      <p:sp>
        <p:nvSpPr>
          <p:cNvPr id="3" name="AutoShape 2">
            <a:extLst>
              <a:ext uri="{FF2B5EF4-FFF2-40B4-BE49-F238E27FC236}">
                <a16:creationId xmlns:a16="http://schemas.microsoft.com/office/drawing/2014/main" id="{113D61F6-B24A-B505-57A7-BB72DBDA127A}"/>
              </a:ext>
            </a:extLst>
          </p:cNvPr>
          <p:cNvSpPr>
            <a:spLocks noChangeAspect="1" noChangeArrowheads="1"/>
          </p:cNvSpPr>
          <p:nvPr/>
        </p:nvSpPr>
        <p:spPr bwMode="auto">
          <a:xfrm>
            <a:off x="4419600" y="241935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F373160C-2C55-6422-7839-B20DA4156096}"/>
              </a:ext>
            </a:extLst>
          </p:cNvPr>
          <p:cNvPicPr>
            <a:picLocks noChangeAspect="1"/>
          </p:cNvPicPr>
          <p:nvPr/>
        </p:nvPicPr>
        <p:blipFill rotWithShape="1">
          <a:blip r:embed="rId4"/>
          <a:srcRect t="26676" b="26090"/>
          <a:stretch/>
        </p:blipFill>
        <p:spPr>
          <a:xfrm>
            <a:off x="2724539" y="1319299"/>
            <a:ext cx="3810146" cy="3519235"/>
          </a:xfrm>
          <a:prstGeom prst="rect">
            <a:avLst/>
          </a:prstGeom>
        </p:spPr>
      </p:pic>
    </p:spTree>
    <p:extLst>
      <p:ext uri="{BB962C8B-B14F-4D97-AF65-F5344CB8AC3E}">
        <p14:creationId xmlns:p14="http://schemas.microsoft.com/office/powerpoint/2010/main" val="18103693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Alignment with SDG:</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3"/>
          <a:stretch>
            <a:fillRect/>
          </a:stretch>
        </p:blipFill>
        <p:spPr>
          <a:xfrm>
            <a:off x="572677" y="25757"/>
            <a:ext cx="7998645" cy="768163"/>
          </a:xfrm>
          <a:prstGeom prst="rect">
            <a:avLst/>
          </a:prstGeom>
        </p:spPr>
      </p:pic>
      <p:pic>
        <p:nvPicPr>
          <p:cNvPr id="5" name="Picture 4">
            <a:extLst>
              <a:ext uri="{FF2B5EF4-FFF2-40B4-BE49-F238E27FC236}">
                <a16:creationId xmlns:a16="http://schemas.microsoft.com/office/drawing/2014/main" id="{A6A966BE-A778-42DC-88D2-5E4AFBA4EAAB}"/>
              </a:ext>
            </a:extLst>
          </p:cNvPr>
          <p:cNvPicPr>
            <a:picLocks noChangeAspect="1"/>
          </p:cNvPicPr>
          <p:nvPr/>
        </p:nvPicPr>
        <p:blipFill>
          <a:blip r:embed="rId4"/>
          <a:stretch>
            <a:fillRect/>
          </a:stretch>
        </p:blipFill>
        <p:spPr>
          <a:xfrm>
            <a:off x="1962433" y="1444563"/>
            <a:ext cx="5219134" cy="3055533"/>
          </a:xfrm>
          <a:prstGeom prst="rect">
            <a:avLst/>
          </a:prstGeom>
        </p:spPr>
      </p:pic>
    </p:spTree>
    <p:extLst>
      <p:ext uri="{BB962C8B-B14F-4D97-AF65-F5344CB8AC3E}">
        <p14:creationId xmlns:p14="http://schemas.microsoft.com/office/powerpoint/2010/main" val="32697353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Alignment with SDG</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3"/>
          <a:stretch>
            <a:fillRect/>
          </a:stretch>
        </p:blipFill>
        <p:spPr>
          <a:xfrm>
            <a:off x="572677" y="25757"/>
            <a:ext cx="7998645" cy="768163"/>
          </a:xfrm>
          <a:prstGeom prst="rect">
            <a:avLst/>
          </a:prstGeom>
        </p:spPr>
      </p:pic>
      <p:sp>
        <p:nvSpPr>
          <p:cNvPr id="8" name="TextBox 7">
            <a:extLst>
              <a:ext uri="{FF2B5EF4-FFF2-40B4-BE49-F238E27FC236}">
                <a16:creationId xmlns:a16="http://schemas.microsoft.com/office/drawing/2014/main" id="{3D391537-1A06-4F20-B61A-E68BA701C77E}"/>
              </a:ext>
            </a:extLst>
          </p:cNvPr>
          <p:cNvSpPr txBox="1"/>
          <p:nvPr/>
        </p:nvSpPr>
        <p:spPr>
          <a:xfrm>
            <a:off x="380786" y="1372088"/>
            <a:ext cx="8190536" cy="3170099"/>
          </a:xfrm>
          <a:prstGeom prst="rect">
            <a:avLst/>
          </a:prstGeom>
          <a:noFill/>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 SDG 9: Industry, Innovation, and Infrastructure:-</a:t>
            </a:r>
          </a:p>
          <a:p>
            <a:pPr algn="just"/>
            <a:r>
              <a:rPr lang="en-US" sz="2000" dirty="0">
                <a:latin typeface="Times New Roman" panose="02020603050405020304" pitchFamily="18" charset="0"/>
                <a:cs typeface="Times New Roman" panose="02020603050405020304" pitchFamily="18" charset="0"/>
              </a:rPr>
              <a:t>This goal focuses on building resilient infrastructure, promoting inclusive and sustainable industrialization, and fostering innovation. Our project directly aligns with this goal by improving industrial infrastructure through monitoring and alert systems.</a:t>
            </a:r>
          </a:p>
          <a:p>
            <a:pPr algn="just"/>
            <a:r>
              <a:rPr lang="en-US" sz="2000" b="1" dirty="0">
                <a:latin typeface="Times New Roman" panose="02020603050405020304" pitchFamily="18" charset="0"/>
                <a:cs typeface="Times New Roman" panose="02020603050405020304" pitchFamily="18" charset="0"/>
              </a:rPr>
              <a:t>• SDG12: Responsible Consumption and Production:-</a:t>
            </a:r>
            <a:r>
              <a:rPr lang="en-US" sz="2000" dirty="0">
                <a:latin typeface="Times New Roman" panose="02020603050405020304" pitchFamily="18" charset="0"/>
                <a:cs typeface="Times New Roman" panose="02020603050405020304" pitchFamily="18" charset="0"/>
              </a:rPr>
              <a:t> </a:t>
            </a:r>
          </a:p>
          <a:p>
            <a:pPr algn="just"/>
            <a:r>
              <a:rPr lang="en-US" sz="2000" dirty="0">
                <a:latin typeface="Times New Roman" panose="02020603050405020304" pitchFamily="18" charset="0"/>
                <a:cs typeface="Times New Roman" panose="02020603050405020304" pitchFamily="18" charset="0"/>
              </a:rPr>
              <a:t>This goal aims to ensure sustainable consumption and production patterns. Our project contributes to this goal by optimizing equipment usage, reducing unnecessary downtime, and minimizing resource waste through timely maintenance alerts. </a:t>
            </a:r>
          </a:p>
        </p:txBody>
      </p:sp>
    </p:spTree>
    <p:extLst>
      <p:ext uri="{BB962C8B-B14F-4D97-AF65-F5344CB8AC3E}">
        <p14:creationId xmlns:p14="http://schemas.microsoft.com/office/powerpoint/2010/main" val="34458421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Alignment with SDG</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3"/>
          <a:stretch>
            <a:fillRect/>
          </a:stretch>
        </p:blipFill>
        <p:spPr>
          <a:xfrm>
            <a:off x="572677" y="25757"/>
            <a:ext cx="7998645" cy="768163"/>
          </a:xfrm>
          <a:prstGeom prst="rect">
            <a:avLst/>
          </a:prstGeom>
        </p:spPr>
      </p:pic>
      <p:sp>
        <p:nvSpPr>
          <p:cNvPr id="8" name="TextBox 7">
            <a:extLst>
              <a:ext uri="{FF2B5EF4-FFF2-40B4-BE49-F238E27FC236}">
                <a16:creationId xmlns:a16="http://schemas.microsoft.com/office/drawing/2014/main" id="{3D391537-1A06-4F20-B61A-E68BA701C77E}"/>
              </a:ext>
            </a:extLst>
          </p:cNvPr>
          <p:cNvSpPr txBox="1"/>
          <p:nvPr/>
        </p:nvSpPr>
        <p:spPr>
          <a:xfrm>
            <a:off x="380786" y="1372088"/>
            <a:ext cx="8190536" cy="1938992"/>
          </a:xfrm>
          <a:prstGeom prst="rect">
            <a:avLst/>
          </a:prstGeom>
          <a:noFill/>
        </p:spPr>
        <p:txBody>
          <a:bodyPr wrap="square">
            <a:spAutoFit/>
          </a:bodyPr>
          <a:lstStyle/>
          <a:p>
            <a:pPr algn="just"/>
            <a:r>
              <a:rPr lang="en-US" sz="2000" b="1" dirty="0">
                <a:latin typeface="Times New Roman" panose="02020603050405020304" pitchFamily="18" charset="0"/>
                <a:cs typeface="Times New Roman" panose="02020603050405020304" pitchFamily="18" charset="0"/>
              </a:rPr>
              <a:t>• SDG 8: Decent Work and Economic Growth:-</a:t>
            </a:r>
          </a:p>
          <a:p>
            <a:pPr algn="just"/>
            <a:r>
              <a:rPr lang="en-US" sz="2000" dirty="0">
                <a:latin typeface="Times New Roman" panose="02020603050405020304" pitchFamily="18" charset="0"/>
                <a:cs typeface="Times New Roman" panose="02020603050405020304" pitchFamily="18" charset="0"/>
              </a:rPr>
              <a:t>Industrial equipment monitoring systems help create employment opportunities in the maintenance, repair, and supply chain management sectors. By improving the productivity and reliability of industrial processes, these systems contribute to economic growth and the creation of sustainable livelihoods. </a:t>
            </a:r>
          </a:p>
        </p:txBody>
      </p:sp>
    </p:spTree>
    <p:extLst>
      <p:ext uri="{BB962C8B-B14F-4D97-AF65-F5344CB8AC3E}">
        <p14:creationId xmlns:p14="http://schemas.microsoft.com/office/powerpoint/2010/main" val="1976984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pic>
        <p:nvPicPr>
          <p:cNvPr id="64" name="Google Shape;64;p2" descr="kle tech logo"/>
          <p:cNvPicPr preferRelativeResize="0"/>
          <p:nvPr/>
        </p:nvPicPr>
        <p:blipFill rotWithShape="1">
          <a:blip r:embed="rId3">
            <a:alphaModFix/>
          </a:blip>
          <a:srcRect/>
          <a:stretch/>
        </p:blipFill>
        <p:spPr>
          <a:xfrm>
            <a:off x="549675" y="146212"/>
            <a:ext cx="2590800" cy="533400"/>
          </a:xfrm>
          <a:prstGeom prst="rect">
            <a:avLst/>
          </a:prstGeom>
          <a:noFill/>
          <a:ln>
            <a:noFill/>
          </a:ln>
        </p:spPr>
      </p:pic>
      <p:cxnSp>
        <p:nvCxnSpPr>
          <p:cNvPr id="65" name="Google Shape;65;p2"/>
          <p:cNvCxnSpPr/>
          <p:nvPr/>
        </p:nvCxnSpPr>
        <p:spPr>
          <a:xfrm>
            <a:off x="549675" y="8126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66" name="Google Shape;66;p2"/>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67" name="Google Shape;67;p2"/>
          <p:cNvSpPr txBox="1"/>
          <p:nvPr/>
        </p:nvSpPr>
        <p:spPr>
          <a:xfrm>
            <a:off x="4724400" y="97450"/>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sp>
        <p:nvSpPr>
          <p:cNvPr id="68" name="Google Shape;68;p2"/>
          <p:cNvSpPr txBox="1"/>
          <p:nvPr/>
        </p:nvSpPr>
        <p:spPr>
          <a:xfrm>
            <a:off x="666075" y="853625"/>
            <a:ext cx="1596600" cy="56940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2500"/>
              <a:buFont typeface="Arial"/>
              <a:buNone/>
            </a:pPr>
            <a:r>
              <a:rPr lang="en-GB" sz="2500" b="1" i="0" u="sng" strike="noStrike" cap="none">
                <a:solidFill>
                  <a:schemeClr val="dk1"/>
                </a:solidFill>
                <a:latin typeface="Times New Roman"/>
                <a:ea typeface="Times New Roman"/>
                <a:cs typeface="Times New Roman"/>
                <a:sym typeface="Times New Roman"/>
              </a:rPr>
              <a:t>Contents :</a:t>
            </a:r>
            <a:endParaRPr sz="2500" b="1" i="0" u="sng" strike="noStrike" cap="none">
              <a:solidFill>
                <a:schemeClr val="dk1"/>
              </a:solidFill>
              <a:latin typeface="Times New Roman"/>
              <a:ea typeface="Times New Roman"/>
              <a:cs typeface="Times New Roman"/>
              <a:sym typeface="Times New Roman"/>
            </a:endParaRPr>
          </a:p>
        </p:txBody>
      </p:sp>
      <p:sp>
        <p:nvSpPr>
          <p:cNvPr id="69" name="Google Shape;69;p2"/>
          <p:cNvSpPr txBox="1"/>
          <p:nvPr/>
        </p:nvSpPr>
        <p:spPr>
          <a:xfrm>
            <a:off x="600699" y="1464003"/>
            <a:ext cx="4809501" cy="3262401"/>
          </a:xfrm>
          <a:prstGeom prst="rect">
            <a:avLst/>
          </a:prstGeom>
          <a:noFill/>
          <a:ln>
            <a:noFill/>
          </a:ln>
        </p:spPr>
        <p:txBody>
          <a:bodyPr spcFirstLastPara="1" wrap="square" lIns="91425" tIns="91425" rIns="91425" bIns="91425" anchor="t" anchorCtr="0">
            <a:spAutoFit/>
          </a:bodyPr>
          <a:lstStyle/>
          <a:p>
            <a:pPr marL="457200" marR="0" lvl="0" indent="-355600" algn="just" rtl="0">
              <a:lnSpc>
                <a:spcPct val="100000"/>
              </a:lnSpc>
              <a:spcBef>
                <a:spcPts val="0"/>
              </a:spcBef>
              <a:spcAft>
                <a:spcPts val="0"/>
              </a:spcAft>
              <a:buClr>
                <a:schemeClr val="dk1"/>
              </a:buClr>
              <a:buSzPts val="2000"/>
              <a:buFont typeface="Arial"/>
              <a:buChar char="•"/>
            </a:pPr>
            <a:r>
              <a:rPr lang="en-GB" sz="2000" b="0" i="0" u="none" strike="noStrike" cap="none" dirty="0">
                <a:solidFill>
                  <a:schemeClr val="dk1"/>
                </a:solidFill>
                <a:latin typeface="Times New Roman"/>
                <a:ea typeface="Times New Roman"/>
                <a:cs typeface="Times New Roman"/>
                <a:sym typeface="Times New Roman"/>
              </a:rPr>
              <a:t>Introduction.</a:t>
            </a:r>
            <a:endParaRPr sz="2000" b="0" i="0" u="none" strike="noStrike" cap="none" dirty="0">
              <a:solidFill>
                <a:schemeClr val="dk1"/>
              </a:solidFill>
              <a:latin typeface="Times New Roman"/>
              <a:ea typeface="Times New Roman"/>
              <a:cs typeface="Times New Roman"/>
              <a:sym typeface="Times New Roman"/>
            </a:endParaRPr>
          </a:p>
          <a:p>
            <a:pPr marL="457200" marR="0" lvl="0" indent="-355600" algn="just" rtl="0">
              <a:lnSpc>
                <a:spcPct val="100000"/>
              </a:lnSpc>
              <a:spcBef>
                <a:spcPts val="0"/>
              </a:spcBef>
              <a:spcAft>
                <a:spcPts val="0"/>
              </a:spcAft>
              <a:buClr>
                <a:schemeClr val="dk1"/>
              </a:buClr>
              <a:buSzPts val="2000"/>
              <a:buFont typeface="Arial"/>
              <a:buChar char="•"/>
            </a:pPr>
            <a:r>
              <a:rPr lang="en-GB" sz="2000" b="0" i="0" u="none" strike="noStrike" cap="none" dirty="0">
                <a:solidFill>
                  <a:schemeClr val="dk1"/>
                </a:solidFill>
                <a:latin typeface="Times New Roman"/>
                <a:ea typeface="Times New Roman"/>
                <a:cs typeface="Times New Roman"/>
                <a:sym typeface="Times New Roman"/>
              </a:rPr>
              <a:t>Motivation.</a:t>
            </a:r>
            <a:endParaRPr sz="2000" b="0" i="0" u="none" strike="noStrike" cap="none"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Char char="•"/>
            </a:pPr>
            <a:r>
              <a:rPr lang="en-GB" sz="2000" dirty="0">
                <a:solidFill>
                  <a:schemeClr val="dk1"/>
                </a:solidFill>
                <a:latin typeface="Times New Roman"/>
                <a:ea typeface="Times New Roman"/>
                <a:cs typeface="Times New Roman"/>
                <a:sym typeface="Times New Roman"/>
              </a:rPr>
              <a:t>Literature survey.</a:t>
            </a:r>
            <a:endParaRPr sz="2000" dirty="0">
              <a:solidFill>
                <a:schemeClr val="dk1"/>
              </a:solidFill>
              <a:latin typeface="Times New Roman"/>
              <a:ea typeface="Times New Roman"/>
              <a:cs typeface="Times New Roman"/>
              <a:sym typeface="Times New Roman"/>
            </a:endParaRPr>
          </a:p>
          <a:p>
            <a:pPr marL="457200" lvl="0" indent="-355600" algn="just" rtl="0">
              <a:spcBef>
                <a:spcPts val="0"/>
              </a:spcBef>
              <a:spcAft>
                <a:spcPts val="0"/>
              </a:spcAft>
              <a:buClr>
                <a:schemeClr val="dk1"/>
              </a:buClr>
              <a:buSzPts val="2000"/>
              <a:buFont typeface="Times New Roman"/>
              <a:buChar char="•"/>
            </a:pPr>
            <a:r>
              <a:rPr lang="en-GB" sz="2000" dirty="0">
                <a:solidFill>
                  <a:schemeClr val="dk1"/>
                </a:solidFill>
                <a:latin typeface="Times New Roman"/>
                <a:ea typeface="Times New Roman"/>
                <a:cs typeface="Times New Roman"/>
                <a:sym typeface="Times New Roman"/>
              </a:rPr>
              <a:t>Problem statement.</a:t>
            </a:r>
          </a:p>
          <a:p>
            <a:pPr marL="457200" lvl="0" indent="-355600" algn="just" rtl="0">
              <a:spcBef>
                <a:spcPts val="0"/>
              </a:spcBef>
              <a:spcAft>
                <a:spcPts val="0"/>
              </a:spcAft>
              <a:buClr>
                <a:schemeClr val="dk1"/>
              </a:buClr>
              <a:buSzPts val="2000"/>
              <a:buFont typeface="Times New Roman"/>
              <a:buChar char="•"/>
            </a:pPr>
            <a:r>
              <a:rPr lang="en-GB" sz="2000" dirty="0">
                <a:solidFill>
                  <a:schemeClr val="dk1"/>
                </a:solidFill>
                <a:latin typeface="Times New Roman"/>
                <a:ea typeface="Times New Roman"/>
                <a:cs typeface="Times New Roman"/>
                <a:sym typeface="Times New Roman"/>
              </a:rPr>
              <a:t>Hardware details.</a:t>
            </a:r>
            <a:endParaRPr sz="2000" dirty="0">
              <a:solidFill>
                <a:schemeClr val="dk1"/>
              </a:solidFill>
              <a:latin typeface="Times New Roman"/>
              <a:ea typeface="Times New Roman"/>
              <a:cs typeface="Times New Roman"/>
              <a:sym typeface="Times New Roman"/>
            </a:endParaRPr>
          </a:p>
          <a:p>
            <a:pPr marL="457200" marR="0" lvl="0" indent="-355600" algn="just" rtl="0">
              <a:lnSpc>
                <a:spcPct val="100000"/>
              </a:lnSpc>
              <a:spcBef>
                <a:spcPts val="0"/>
              </a:spcBef>
              <a:spcAft>
                <a:spcPts val="0"/>
              </a:spcAft>
              <a:buClr>
                <a:schemeClr val="dk1"/>
              </a:buClr>
              <a:buSzPts val="2000"/>
              <a:buFont typeface="Arial"/>
              <a:buChar char="•"/>
            </a:pPr>
            <a:r>
              <a:rPr lang="en-GB" sz="2000" dirty="0">
                <a:solidFill>
                  <a:schemeClr val="dk1"/>
                </a:solidFill>
                <a:latin typeface="Times New Roman"/>
                <a:ea typeface="Times New Roman"/>
                <a:cs typeface="Times New Roman"/>
                <a:sym typeface="Times New Roman"/>
              </a:rPr>
              <a:t>Methodology.</a:t>
            </a:r>
          </a:p>
          <a:p>
            <a:pPr marL="457200" marR="0" lvl="0" indent="-355600" algn="just" rtl="0">
              <a:lnSpc>
                <a:spcPct val="100000"/>
              </a:lnSpc>
              <a:spcBef>
                <a:spcPts val="0"/>
              </a:spcBef>
              <a:spcAft>
                <a:spcPts val="0"/>
              </a:spcAft>
              <a:buClr>
                <a:schemeClr val="dk1"/>
              </a:buClr>
              <a:buSzPts val="2000"/>
              <a:buFont typeface="Arial"/>
              <a:buChar char="•"/>
            </a:pPr>
            <a:r>
              <a:rPr lang="en-GB" sz="2000" dirty="0">
                <a:solidFill>
                  <a:schemeClr val="dk1"/>
                </a:solidFill>
                <a:latin typeface="Times New Roman"/>
                <a:ea typeface="Times New Roman"/>
                <a:cs typeface="Times New Roman"/>
                <a:sym typeface="Times New Roman"/>
              </a:rPr>
              <a:t>Results and implementation.</a:t>
            </a:r>
          </a:p>
          <a:p>
            <a:pPr marL="457200" marR="0" lvl="0" indent="-355600" algn="just" rtl="0">
              <a:lnSpc>
                <a:spcPct val="100000"/>
              </a:lnSpc>
              <a:spcBef>
                <a:spcPts val="0"/>
              </a:spcBef>
              <a:spcAft>
                <a:spcPts val="0"/>
              </a:spcAft>
              <a:buClr>
                <a:schemeClr val="dk1"/>
              </a:buClr>
              <a:buSzPts val="2000"/>
              <a:buFont typeface="Arial"/>
              <a:buChar char="•"/>
            </a:pPr>
            <a:r>
              <a:rPr lang="en-GB" sz="2000" dirty="0">
                <a:solidFill>
                  <a:schemeClr val="dk1"/>
                </a:solidFill>
                <a:latin typeface="Times New Roman"/>
                <a:ea typeface="Times New Roman"/>
                <a:cs typeface="Times New Roman"/>
                <a:sym typeface="Times New Roman"/>
              </a:rPr>
              <a:t>Conclusion.</a:t>
            </a:r>
            <a:endParaRPr sz="2000" dirty="0">
              <a:solidFill>
                <a:schemeClr val="dk1"/>
              </a:solidFill>
              <a:latin typeface="Times New Roman"/>
              <a:ea typeface="Times New Roman"/>
              <a:cs typeface="Times New Roman"/>
              <a:sym typeface="Times New Roman"/>
            </a:endParaRPr>
          </a:p>
          <a:p>
            <a:pPr marL="457200" marR="0" lvl="0" indent="-355600" algn="just" rtl="0">
              <a:lnSpc>
                <a:spcPct val="100000"/>
              </a:lnSpc>
              <a:spcBef>
                <a:spcPts val="0"/>
              </a:spcBef>
              <a:spcAft>
                <a:spcPts val="0"/>
              </a:spcAft>
              <a:buClr>
                <a:schemeClr val="dk1"/>
              </a:buClr>
              <a:buSzPts val="2000"/>
              <a:buFont typeface="Times New Roman"/>
              <a:buChar char="•"/>
            </a:pPr>
            <a:r>
              <a:rPr lang="en-GB" sz="2000" dirty="0">
                <a:solidFill>
                  <a:schemeClr val="dk1"/>
                </a:solidFill>
                <a:latin typeface="Times New Roman"/>
                <a:ea typeface="Times New Roman"/>
                <a:cs typeface="Times New Roman"/>
                <a:sym typeface="Times New Roman"/>
              </a:rPr>
              <a:t>References.</a:t>
            </a:r>
            <a:endParaRPr sz="2000" dirty="0">
              <a:solidFill>
                <a:schemeClr val="dk1"/>
              </a:solidFill>
              <a:latin typeface="Times New Roman"/>
              <a:ea typeface="Times New Roman"/>
              <a:cs typeface="Times New Roman"/>
              <a:sym typeface="Times New Roman"/>
            </a:endParaRPr>
          </a:p>
          <a:p>
            <a:pPr marL="457200" marR="0" lvl="0" indent="0" algn="just" rtl="0">
              <a:lnSpc>
                <a:spcPct val="100000"/>
              </a:lnSpc>
              <a:spcBef>
                <a:spcPts val="0"/>
              </a:spcBef>
              <a:spcAft>
                <a:spcPts val="0"/>
              </a:spcAft>
              <a:buNone/>
            </a:pPr>
            <a:endParaRPr sz="2000" b="0" i="0" u="none" strike="noStrike" cap="none" dirty="0">
              <a:solidFill>
                <a:schemeClr val="dk1"/>
              </a:solidFill>
              <a:latin typeface="Times New Roman"/>
              <a:ea typeface="Times New Roman"/>
              <a:cs typeface="Times New Roman"/>
              <a:sym typeface="Times New Roman"/>
            </a:endParaRPr>
          </a:p>
        </p:txBody>
      </p:sp>
      <p:sp>
        <p:nvSpPr>
          <p:cNvPr id="70" name="Google Shape;70;p2"/>
          <p:cNvSpPr txBox="1"/>
          <p:nvPr/>
        </p:nvSpPr>
        <p:spPr>
          <a:xfrm>
            <a:off x="2994143" y="4846662"/>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pic>
        <p:nvPicPr>
          <p:cNvPr id="4" name="Picture 3">
            <a:extLst>
              <a:ext uri="{FF2B5EF4-FFF2-40B4-BE49-F238E27FC236}">
                <a16:creationId xmlns:a16="http://schemas.microsoft.com/office/drawing/2014/main" id="{F754370A-4397-6C47-6627-55B634DF85A8}"/>
              </a:ext>
            </a:extLst>
          </p:cNvPr>
          <p:cNvPicPr>
            <a:picLocks noChangeAspect="1"/>
          </p:cNvPicPr>
          <p:nvPr/>
        </p:nvPicPr>
        <p:blipFill>
          <a:blip r:embed="rId3"/>
          <a:stretch>
            <a:fillRect/>
          </a:stretch>
        </p:blipFill>
        <p:spPr>
          <a:xfrm>
            <a:off x="1783892" y="788251"/>
            <a:ext cx="5576213" cy="4110583"/>
          </a:xfrm>
          <a:prstGeom prst="rect">
            <a:avLst/>
          </a:prstGeom>
        </p:spPr>
      </p:pic>
      <p:sp>
        <p:nvSpPr>
          <p:cNvPr id="181" name="Google Shape;181;g163ec91a81a_0_10"/>
          <p:cNvSpPr txBox="1">
            <a:spLocks noGrp="1"/>
          </p:cNvSpPr>
          <p:nvPr>
            <p:ph type="title"/>
          </p:nvPr>
        </p:nvSpPr>
        <p:spPr>
          <a:xfrm>
            <a:off x="311700" y="76924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Causal Loop:</a:t>
            </a:r>
            <a:endParaRPr b="1" u="sng" dirty="0">
              <a:latin typeface="Times New Roman" panose="02020603050405020304" pitchFamily="18" charset="0"/>
              <a:cs typeface="Times New Roman" panose="02020603050405020304" pitchFamily="18" charset="0"/>
            </a:endParaRPr>
          </a:p>
        </p:txBody>
      </p:sp>
      <p:sp>
        <p:nvSpPr>
          <p:cNvPr id="182" name="Google Shape;182;g163ec91a81a_0_10"/>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83" name="Google Shape;183;g163ec91a81a_0_10"/>
          <p:cNvSpPr txBox="1"/>
          <p:nvPr/>
        </p:nvSpPr>
        <p:spPr>
          <a:xfrm>
            <a:off x="3085993"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pic>
        <p:nvPicPr>
          <p:cNvPr id="2" name="Picture 1">
            <a:extLst>
              <a:ext uri="{FF2B5EF4-FFF2-40B4-BE49-F238E27FC236}">
                <a16:creationId xmlns:a16="http://schemas.microsoft.com/office/drawing/2014/main" id="{7C20E83B-BE40-BB5B-5213-337B37570364}"/>
              </a:ext>
            </a:extLst>
          </p:cNvPr>
          <p:cNvPicPr>
            <a:picLocks noChangeAspect="1"/>
          </p:cNvPicPr>
          <p:nvPr/>
        </p:nvPicPr>
        <p:blipFill>
          <a:blip r:embed="rId4"/>
          <a:stretch>
            <a:fillRect/>
          </a:stretch>
        </p:blipFill>
        <p:spPr>
          <a:xfrm>
            <a:off x="572677" y="25757"/>
            <a:ext cx="7998645" cy="768163"/>
          </a:xfrm>
          <a:prstGeom prst="rect">
            <a:avLst/>
          </a:prstGeom>
        </p:spPr>
      </p:pic>
    </p:spTree>
    <p:extLst>
      <p:ext uri="{BB962C8B-B14F-4D97-AF65-F5344CB8AC3E}">
        <p14:creationId xmlns:p14="http://schemas.microsoft.com/office/powerpoint/2010/main" val="12028496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4" name="Picture 3">
            <a:extLst>
              <a:ext uri="{FF2B5EF4-FFF2-40B4-BE49-F238E27FC236}">
                <a16:creationId xmlns:a16="http://schemas.microsoft.com/office/drawing/2014/main" id="{617A8593-D710-4AEF-932A-47634F643E90}"/>
              </a:ext>
            </a:extLst>
          </p:cNvPr>
          <p:cNvPicPr>
            <a:picLocks noChangeAspect="1"/>
          </p:cNvPicPr>
          <p:nvPr/>
        </p:nvPicPr>
        <p:blipFill rotWithShape="1">
          <a:blip r:embed="rId3"/>
          <a:srcRect b="21706"/>
          <a:stretch/>
        </p:blipFill>
        <p:spPr>
          <a:xfrm>
            <a:off x="1243924" y="1360654"/>
            <a:ext cx="6634121" cy="2484151"/>
          </a:xfrm>
          <a:prstGeom prst="rect">
            <a:avLst/>
          </a:prstGeom>
        </p:spPr>
      </p:pic>
      <p:pic>
        <p:nvPicPr>
          <p:cNvPr id="200" name="Google Shape;200;g163cade0171_0_4" descr="kle tech logo"/>
          <p:cNvPicPr preferRelativeResize="0"/>
          <p:nvPr/>
        </p:nvPicPr>
        <p:blipFill rotWithShape="1">
          <a:blip r:embed="rId4">
            <a:alphaModFix/>
          </a:blip>
          <a:srcRect/>
          <a:stretch/>
        </p:blipFill>
        <p:spPr>
          <a:xfrm>
            <a:off x="549675" y="115450"/>
            <a:ext cx="2590800" cy="533400"/>
          </a:xfrm>
          <a:prstGeom prst="rect">
            <a:avLst/>
          </a:prstGeom>
          <a:noFill/>
          <a:ln>
            <a:noFill/>
          </a:ln>
        </p:spPr>
      </p:pic>
      <p:cxnSp>
        <p:nvCxnSpPr>
          <p:cNvPr id="201" name="Google Shape;201;g163cade0171_0_4"/>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202" name="Google Shape;202;g163cade0171_0_4"/>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g163cade0171_0_4"/>
          <p:cNvSpPr txBox="1"/>
          <p:nvPr/>
        </p:nvSpPr>
        <p:spPr>
          <a:xfrm>
            <a:off x="3038818" y="4846662"/>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
        <p:nvSpPr>
          <p:cNvPr id="204" name="Google Shape;204;g163cade0171_0_4"/>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sp>
        <p:nvSpPr>
          <p:cNvPr id="205" name="Google Shape;205;g163cade0171_0_4"/>
          <p:cNvSpPr txBox="1">
            <a:spLocks noGrp="1"/>
          </p:cNvSpPr>
          <p:nvPr>
            <p:ph type="title"/>
          </p:nvPr>
        </p:nvSpPr>
        <p:spPr>
          <a:xfrm>
            <a:off x="454921" y="84717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b="1" u="sng" dirty="0">
                <a:latin typeface="Times New Roman" panose="02020603050405020304" pitchFamily="18" charset="0"/>
                <a:cs typeface="Times New Roman" panose="02020603050405020304" pitchFamily="18" charset="0"/>
              </a:rPr>
              <a:t>Implementation Results :</a:t>
            </a:r>
            <a:endParaRPr b="1" u="sng" dirty="0">
              <a:latin typeface="Times New Roman" panose="02020603050405020304" pitchFamily="18" charset="0"/>
              <a:cs typeface="Times New Roman" panose="02020603050405020304" pitchFamily="18" charset="0"/>
            </a:endParaRPr>
          </a:p>
        </p:txBody>
      </p:sp>
      <p:sp>
        <p:nvSpPr>
          <p:cNvPr id="206" name="Google Shape;206;g163cade0171_0_4"/>
          <p:cNvSpPr txBox="1">
            <a:spLocks noGrp="1"/>
          </p:cNvSpPr>
          <p:nvPr>
            <p:ph type="body" idx="1"/>
          </p:nvPr>
        </p:nvSpPr>
        <p:spPr>
          <a:xfrm>
            <a:off x="476950" y="1476175"/>
            <a:ext cx="8520600" cy="3183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endParaRPr sz="1300" dirty="0">
              <a:solidFill>
                <a:schemeClr val="dk1"/>
              </a:solidFill>
              <a:highlight>
                <a:srgbClr val="FFFFFF"/>
              </a:highlight>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SzPts val="1800"/>
              <a:buNone/>
            </a:pPr>
            <a:endParaRPr sz="1300" dirty="0">
              <a:solidFill>
                <a:srgbClr val="222222"/>
              </a:solidFill>
              <a:highlight>
                <a:srgbClr val="FFFFFF"/>
              </a:highlight>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260699C0-86B6-4194-A241-C08220F3837E}"/>
              </a:ext>
            </a:extLst>
          </p:cNvPr>
          <p:cNvSpPr txBox="1"/>
          <p:nvPr/>
        </p:nvSpPr>
        <p:spPr>
          <a:xfrm>
            <a:off x="454921" y="3844805"/>
            <a:ext cx="8212129" cy="1015663"/>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We have developed a comprehensive dashboard that provides real-time monitoring of the push button status in our wireless alerting system. This dashboard shown in Figure.</a:t>
            </a:r>
          </a:p>
        </p:txBody>
      </p:sp>
    </p:spTree>
    <p:extLst>
      <p:ext uri="{BB962C8B-B14F-4D97-AF65-F5344CB8AC3E}">
        <p14:creationId xmlns:p14="http://schemas.microsoft.com/office/powerpoint/2010/main" val="105268296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g163cade0171_0_4" descr="kle tech logo"/>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201" name="Google Shape;201;g163cade0171_0_4"/>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202" name="Google Shape;202;g163cade0171_0_4"/>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g163cade0171_0_4"/>
          <p:cNvSpPr txBox="1"/>
          <p:nvPr/>
        </p:nvSpPr>
        <p:spPr>
          <a:xfrm>
            <a:off x="3038818" y="4846662"/>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
        <p:nvSpPr>
          <p:cNvPr id="204" name="Google Shape;204;g163cade0171_0_4"/>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sp>
        <p:nvSpPr>
          <p:cNvPr id="205" name="Google Shape;205;g163cade0171_0_4"/>
          <p:cNvSpPr txBox="1">
            <a:spLocks noGrp="1"/>
          </p:cNvSpPr>
          <p:nvPr>
            <p:ph type="title"/>
          </p:nvPr>
        </p:nvSpPr>
        <p:spPr>
          <a:xfrm>
            <a:off x="454921" y="84717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b="1" u="sng" dirty="0">
                <a:latin typeface="Times New Roman" panose="02020603050405020304" pitchFamily="18" charset="0"/>
                <a:cs typeface="Times New Roman" panose="02020603050405020304" pitchFamily="18" charset="0"/>
              </a:rPr>
              <a:t>Implementation Results :</a:t>
            </a:r>
            <a:endParaRPr b="1" u="sng" dirty="0">
              <a:latin typeface="Times New Roman" panose="02020603050405020304" pitchFamily="18" charset="0"/>
              <a:cs typeface="Times New Roman" panose="02020603050405020304" pitchFamily="18" charset="0"/>
            </a:endParaRPr>
          </a:p>
        </p:txBody>
      </p:sp>
      <p:sp>
        <p:nvSpPr>
          <p:cNvPr id="206" name="Google Shape;206;g163cade0171_0_4"/>
          <p:cNvSpPr txBox="1">
            <a:spLocks noGrp="1"/>
          </p:cNvSpPr>
          <p:nvPr>
            <p:ph type="body" idx="1"/>
          </p:nvPr>
        </p:nvSpPr>
        <p:spPr>
          <a:xfrm>
            <a:off x="476950" y="1476175"/>
            <a:ext cx="8520600" cy="3183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endParaRPr sz="1300" dirty="0">
              <a:solidFill>
                <a:schemeClr val="dk1"/>
              </a:solidFill>
              <a:highlight>
                <a:srgbClr val="FFFFFF"/>
              </a:highlight>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SzPts val="1800"/>
              <a:buNone/>
            </a:pPr>
            <a:endParaRPr sz="1300" dirty="0">
              <a:solidFill>
                <a:srgbClr val="222222"/>
              </a:solidFill>
              <a:highlight>
                <a:srgbClr val="FFFFFF"/>
              </a:highlight>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6E44D592-B56C-400D-9093-660FFC28981F}"/>
              </a:ext>
            </a:extLst>
          </p:cNvPr>
          <p:cNvPicPr>
            <a:picLocks noChangeAspect="1"/>
          </p:cNvPicPr>
          <p:nvPr/>
        </p:nvPicPr>
        <p:blipFill>
          <a:blip r:embed="rId4"/>
          <a:stretch>
            <a:fillRect/>
          </a:stretch>
        </p:blipFill>
        <p:spPr>
          <a:xfrm>
            <a:off x="5508502" y="1446013"/>
            <a:ext cx="3303920" cy="2894248"/>
          </a:xfrm>
          <a:prstGeom prst="rect">
            <a:avLst/>
          </a:prstGeom>
        </p:spPr>
      </p:pic>
      <p:sp>
        <p:nvSpPr>
          <p:cNvPr id="2" name="TextBox 1">
            <a:extLst>
              <a:ext uri="{FF2B5EF4-FFF2-40B4-BE49-F238E27FC236}">
                <a16:creationId xmlns:a16="http://schemas.microsoft.com/office/drawing/2014/main" id="{BC6596BE-EB73-468D-8EBE-D25A5A79C749}"/>
              </a:ext>
            </a:extLst>
          </p:cNvPr>
          <p:cNvSpPr txBox="1"/>
          <p:nvPr/>
        </p:nvSpPr>
        <p:spPr>
          <a:xfrm>
            <a:off x="476950" y="1542570"/>
            <a:ext cx="5031552" cy="2554545"/>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The Figure illustrates two critical components of our wireless alerting system: </a:t>
            </a:r>
          </a:p>
          <a:p>
            <a:pPr algn="just"/>
            <a:r>
              <a:rPr lang="en-US" sz="2000" dirty="0">
                <a:latin typeface="Times New Roman" panose="02020603050405020304" pitchFamily="18" charset="0"/>
                <a:cs typeface="Times New Roman" panose="02020603050405020304" pitchFamily="18" charset="0"/>
              </a:rPr>
              <a:t>The entries of alerts in Google Sheets and the notifications popping up on our mobile devices. These features enhance the system’s efficiency and ensure that alerts are promptly and accurately communicated to the relevant users.</a:t>
            </a:r>
          </a:p>
        </p:txBody>
      </p:sp>
    </p:spTree>
    <p:extLst>
      <p:ext uri="{BB962C8B-B14F-4D97-AF65-F5344CB8AC3E}">
        <p14:creationId xmlns:p14="http://schemas.microsoft.com/office/powerpoint/2010/main" val="310094253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g163cade0171_0_4" descr="kle tech logo"/>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201" name="Google Shape;201;g163cade0171_0_4"/>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202" name="Google Shape;202;g163cade0171_0_4"/>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g163cade0171_0_4"/>
          <p:cNvSpPr txBox="1"/>
          <p:nvPr/>
        </p:nvSpPr>
        <p:spPr>
          <a:xfrm>
            <a:off x="3038818" y="4846662"/>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
        <p:nvSpPr>
          <p:cNvPr id="204" name="Google Shape;204;g163cade0171_0_4"/>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dirty="0">
                <a:solidFill>
                  <a:srgbClr val="C00000"/>
                </a:solidFill>
                <a:latin typeface="Times New Roman"/>
                <a:ea typeface="Times New Roman"/>
                <a:cs typeface="Times New Roman"/>
                <a:sym typeface="Times New Roman"/>
              </a:rPr>
              <a:t>       School of  Electronics and </a:t>
            </a:r>
            <a:endParaRPr sz="1800" b="1" i="0"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dirty="0">
                <a:solidFill>
                  <a:srgbClr val="C00000"/>
                </a:solidFill>
                <a:latin typeface="Times New Roman"/>
                <a:ea typeface="Times New Roman"/>
                <a:cs typeface="Times New Roman"/>
                <a:sym typeface="Times New Roman"/>
              </a:rPr>
              <a:t>Communication Engineering</a:t>
            </a:r>
            <a:endParaRPr sz="1800" b="1" i="0" u="none" strike="noStrike" cap="none" dirty="0">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p:txBody>
      </p:sp>
      <p:sp>
        <p:nvSpPr>
          <p:cNvPr id="4" name="Title 3">
            <a:extLst>
              <a:ext uri="{FF2B5EF4-FFF2-40B4-BE49-F238E27FC236}">
                <a16:creationId xmlns:a16="http://schemas.microsoft.com/office/drawing/2014/main" id="{F928201B-90F3-8F5E-47E6-72A9771E55D8}"/>
              </a:ext>
            </a:extLst>
          </p:cNvPr>
          <p:cNvSpPr>
            <a:spLocks noGrp="1"/>
          </p:cNvSpPr>
          <p:nvPr>
            <p:ph type="title"/>
          </p:nvPr>
        </p:nvSpPr>
        <p:spPr>
          <a:xfrm>
            <a:off x="235500" y="876114"/>
            <a:ext cx="8520600" cy="572700"/>
          </a:xfrm>
        </p:spPr>
        <p:txBody>
          <a:bodyPr>
            <a:normAutofit fontScale="90000"/>
          </a:bodyPr>
          <a:lstStyle/>
          <a:p>
            <a:r>
              <a:rPr lang="en-IN" b="1" u="sng" dirty="0">
                <a:latin typeface="Times New Roman" pitchFamily="18" charset="0"/>
                <a:cs typeface="Times New Roman" pitchFamily="18" charset="0"/>
              </a:rPr>
              <a:t>Conclusion:</a:t>
            </a:r>
          </a:p>
        </p:txBody>
      </p:sp>
      <p:sp>
        <p:nvSpPr>
          <p:cNvPr id="3" name="TextBox 2">
            <a:extLst>
              <a:ext uri="{FF2B5EF4-FFF2-40B4-BE49-F238E27FC236}">
                <a16:creationId xmlns:a16="http://schemas.microsoft.com/office/drawing/2014/main" id="{E9A7F553-B71B-974D-93C3-D250B2DA1BEF}"/>
              </a:ext>
            </a:extLst>
          </p:cNvPr>
          <p:cNvSpPr txBox="1"/>
          <p:nvPr/>
        </p:nvSpPr>
        <p:spPr>
          <a:xfrm>
            <a:off x="235501" y="1590365"/>
            <a:ext cx="8777870" cy="1631216"/>
          </a:xfrm>
          <a:prstGeom prst="rect">
            <a:avLst/>
          </a:prstGeom>
          <a:noFill/>
        </p:spPr>
        <p:txBody>
          <a:bodyPr wrap="square">
            <a:spAutoFit/>
          </a:bodyPr>
          <a:lstStyle/>
          <a:p>
            <a:pPr algn="just"/>
            <a:r>
              <a:rPr lang="en-IN" sz="2000" dirty="0">
                <a:latin typeface="Times New Roman" panose="02020603050405020304" pitchFamily="18" charset="0"/>
                <a:cs typeface="Times New Roman" panose="02020603050405020304" pitchFamily="18" charset="0"/>
              </a:rPr>
              <a:t>We are able to build a complete system which satisfies the industry needs. The project gave us lots of learnings and in-hand experience of working with the Industry. The product built is working well in the Industry environment and helps the workers to detect the need and efficiency of each machine placed in a plant. It also helps the manager to track service providers efficiency.  </a:t>
            </a:r>
          </a:p>
        </p:txBody>
      </p:sp>
    </p:spTree>
    <p:extLst>
      <p:ext uri="{BB962C8B-B14F-4D97-AF65-F5344CB8AC3E}">
        <p14:creationId xmlns:p14="http://schemas.microsoft.com/office/powerpoint/2010/main" val="214551215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g163cade0171_0_4" descr="kle tech logo"/>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201" name="Google Shape;201;g163cade0171_0_4"/>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202" name="Google Shape;202;g163cade0171_0_4"/>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03" name="Google Shape;203;g163cade0171_0_4"/>
          <p:cNvSpPr txBox="1"/>
          <p:nvPr/>
        </p:nvSpPr>
        <p:spPr>
          <a:xfrm>
            <a:off x="3038818" y="4846662"/>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
        <p:nvSpPr>
          <p:cNvPr id="204" name="Google Shape;204;g163cade0171_0_4"/>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dirty="0">
                <a:solidFill>
                  <a:srgbClr val="C00000"/>
                </a:solidFill>
                <a:latin typeface="Times New Roman"/>
                <a:ea typeface="Times New Roman"/>
                <a:cs typeface="Times New Roman"/>
                <a:sym typeface="Times New Roman"/>
              </a:rPr>
              <a:t>       School of  Electronics and </a:t>
            </a:r>
            <a:endParaRPr sz="1800" b="1" i="0"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dirty="0">
                <a:solidFill>
                  <a:srgbClr val="C00000"/>
                </a:solidFill>
                <a:latin typeface="Times New Roman"/>
                <a:ea typeface="Times New Roman"/>
                <a:cs typeface="Times New Roman"/>
                <a:sym typeface="Times New Roman"/>
              </a:rPr>
              <a:t>Communication Engineering</a:t>
            </a:r>
            <a:endParaRPr sz="1800" b="1" i="0" u="none" strike="noStrike" cap="none" dirty="0">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p:txBody>
      </p:sp>
      <p:sp>
        <p:nvSpPr>
          <p:cNvPr id="206" name="Google Shape;206;g163cade0171_0_4"/>
          <p:cNvSpPr txBox="1">
            <a:spLocks noGrp="1"/>
          </p:cNvSpPr>
          <p:nvPr>
            <p:ph type="body" idx="1"/>
          </p:nvPr>
        </p:nvSpPr>
        <p:spPr>
          <a:xfrm>
            <a:off x="476950" y="1476175"/>
            <a:ext cx="8520600" cy="3183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SzPts val="1800"/>
              <a:buNone/>
            </a:pPr>
            <a:endParaRPr sz="1300" dirty="0">
              <a:solidFill>
                <a:schemeClr val="dk1"/>
              </a:solidFill>
              <a:highlight>
                <a:srgbClr val="FFFFFF"/>
              </a:highlight>
              <a:latin typeface="Times New Roman" panose="02020603050405020304" pitchFamily="18" charset="0"/>
              <a:cs typeface="Times New Roman" panose="02020603050405020304" pitchFamily="18" charset="0"/>
            </a:endParaRPr>
          </a:p>
          <a:p>
            <a:pPr marL="0" lvl="0" indent="0" algn="l" rtl="0">
              <a:lnSpc>
                <a:spcPct val="115000"/>
              </a:lnSpc>
              <a:spcBef>
                <a:spcPts val="0"/>
              </a:spcBef>
              <a:spcAft>
                <a:spcPts val="0"/>
              </a:spcAft>
              <a:buSzPts val="1800"/>
              <a:buNone/>
            </a:pPr>
            <a:endParaRPr sz="1300" dirty="0">
              <a:solidFill>
                <a:srgbClr val="222222"/>
              </a:solidFill>
              <a:highlight>
                <a:srgbClr val="FFFFFF"/>
              </a:highlight>
              <a:latin typeface="Times New Roman" panose="02020603050405020304" pitchFamily="18" charset="0"/>
              <a:cs typeface="Times New Roman" panose="02020603050405020304" pitchFamily="18" charset="0"/>
            </a:endParaRPr>
          </a:p>
        </p:txBody>
      </p:sp>
      <p:sp>
        <p:nvSpPr>
          <p:cNvPr id="4" name="Title 3">
            <a:extLst>
              <a:ext uri="{FF2B5EF4-FFF2-40B4-BE49-F238E27FC236}">
                <a16:creationId xmlns:a16="http://schemas.microsoft.com/office/drawing/2014/main" id="{F928201B-90F3-8F5E-47E6-72A9771E55D8}"/>
              </a:ext>
            </a:extLst>
          </p:cNvPr>
          <p:cNvSpPr>
            <a:spLocks noGrp="1"/>
          </p:cNvSpPr>
          <p:nvPr>
            <p:ph type="title"/>
          </p:nvPr>
        </p:nvSpPr>
        <p:spPr>
          <a:xfrm>
            <a:off x="235500" y="876114"/>
            <a:ext cx="8520600" cy="572700"/>
          </a:xfrm>
        </p:spPr>
        <p:txBody>
          <a:bodyPr>
            <a:normAutofit fontScale="90000"/>
          </a:bodyPr>
          <a:lstStyle/>
          <a:p>
            <a:r>
              <a:rPr lang="en-IN" b="1" u="sng" dirty="0">
                <a:latin typeface="Times New Roman" pitchFamily="18" charset="0"/>
                <a:cs typeface="Times New Roman" pitchFamily="18" charset="0"/>
              </a:rPr>
              <a:t>References:</a:t>
            </a:r>
          </a:p>
        </p:txBody>
      </p:sp>
      <p:sp>
        <p:nvSpPr>
          <p:cNvPr id="2" name="TextBox 1">
            <a:extLst>
              <a:ext uri="{FF2B5EF4-FFF2-40B4-BE49-F238E27FC236}">
                <a16:creationId xmlns:a16="http://schemas.microsoft.com/office/drawing/2014/main" id="{FD68E337-2BCA-277A-6582-870F95F1F982}"/>
              </a:ext>
            </a:extLst>
          </p:cNvPr>
          <p:cNvSpPr txBox="1"/>
          <p:nvPr/>
        </p:nvSpPr>
        <p:spPr>
          <a:xfrm>
            <a:off x="338136" y="1665539"/>
            <a:ext cx="9048460" cy="307777"/>
          </a:xfrm>
          <a:prstGeom prst="rect">
            <a:avLst/>
          </a:prstGeom>
          <a:noFill/>
        </p:spPr>
        <p:txBody>
          <a:bodyPr wrap="square" rtlCol="0">
            <a:spAutoFit/>
          </a:bodyPr>
          <a:lstStyle/>
          <a:p>
            <a:r>
              <a:rPr lang="en-US" dirty="0">
                <a:hlinkClick r:id="rId4"/>
              </a:rPr>
              <a:t>PCB Design Course</a:t>
            </a:r>
            <a:endParaRPr lang="en-IN" dirty="0"/>
          </a:p>
        </p:txBody>
      </p:sp>
      <p:sp>
        <p:nvSpPr>
          <p:cNvPr id="3" name="TextBox 2">
            <a:extLst>
              <a:ext uri="{FF2B5EF4-FFF2-40B4-BE49-F238E27FC236}">
                <a16:creationId xmlns:a16="http://schemas.microsoft.com/office/drawing/2014/main" id="{3D4924FA-4EFA-9C8A-A77C-EEE0AA4C087B}"/>
              </a:ext>
            </a:extLst>
          </p:cNvPr>
          <p:cNvSpPr txBox="1"/>
          <p:nvPr/>
        </p:nvSpPr>
        <p:spPr>
          <a:xfrm>
            <a:off x="311700" y="2315140"/>
            <a:ext cx="8520600" cy="954107"/>
          </a:xfrm>
          <a:prstGeom prst="rect">
            <a:avLst/>
          </a:prstGeom>
          <a:noFill/>
        </p:spPr>
        <p:txBody>
          <a:bodyPr wrap="square" rtlCol="0">
            <a:spAutoFit/>
          </a:bodyPr>
          <a:lstStyle/>
          <a:p>
            <a:r>
              <a:rPr lang="en-US" dirty="0">
                <a:hlinkClick r:id="rId5"/>
              </a:rPr>
              <a:t>Home Automation Project Example</a:t>
            </a:r>
            <a:endParaRPr lang="en-US" dirty="0"/>
          </a:p>
          <a:p>
            <a:endParaRPr lang="en-US" dirty="0"/>
          </a:p>
          <a:p>
            <a:endParaRPr lang="en-US" dirty="0"/>
          </a:p>
          <a:p>
            <a:r>
              <a:rPr lang="en-US" dirty="0">
                <a:hlinkClick r:id="rId6"/>
              </a:rPr>
              <a:t>Using Arduino IoT Cloud</a:t>
            </a:r>
            <a:endParaRPr lang="en-IN" dirty="0"/>
          </a:p>
        </p:txBody>
      </p:sp>
      <p:sp>
        <p:nvSpPr>
          <p:cNvPr id="5" name="TextBox 4">
            <a:extLst>
              <a:ext uri="{FF2B5EF4-FFF2-40B4-BE49-F238E27FC236}">
                <a16:creationId xmlns:a16="http://schemas.microsoft.com/office/drawing/2014/main" id="{1A826AFF-231A-C478-08AA-2ECA80253739}"/>
              </a:ext>
            </a:extLst>
          </p:cNvPr>
          <p:cNvSpPr txBox="1"/>
          <p:nvPr/>
        </p:nvSpPr>
        <p:spPr>
          <a:xfrm>
            <a:off x="383792" y="3607885"/>
            <a:ext cx="6007826" cy="307777"/>
          </a:xfrm>
          <a:prstGeom prst="rect">
            <a:avLst/>
          </a:prstGeom>
          <a:noFill/>
        </p:spPr>
        <p:txBody>
          <a:bodyPr wrap="square" rtlCol="0">
            <a:spAutoFit/>
          </a:bodyPr>
          <a:lstStyle/>
          <a:p>
            <a:r>
              <a:rPr lang="en-US" dirty="0">
                <a:hlinkClick r:id="rId7"/>
              </a:rPr>
              <a:t>Review of </a:t>
            </a:r>
            <a:r>
              <a:rPr lang="en-US" dirty="0" err="1">
                <a:hlinkClick r:id="rId7"/>
              </a:rPr>
              <a:t>Hilink</a:t>
            </a:r>
            <a:r>
              <a:rPr lang="en-US" dirty="0">
                <a:hlinkClick r:id="rId7"/>
              </a:rPr>
              <a:t> Converters</a:t>
            </a:r>
            <a:endParaRPr lang="en-IN" dirty="0"/>
          </a:p>
        </p:txBody>
      </p:sp>
      <p:sp>
        <p:nvSpPr>
          <p:cNvPr id="6" name="TextBox 5">
            <a:extLst>
              <a:ext uri="{FF2B5EF4-FFF2-40B4-BE49-F238E27FC236}">
                <a16:creationId xmlns:a16="http://schemas.microsoft.com/office/drawing/2014/main" id="{60BEABDB-E133-8C1A-F1E5-B04A67A634BD}"/>
              </a:ext>
            </a:extLst>
          </p:cNvPr>
          <p:cNvSpPr txBox="1"/>
          <p:nvPr/>
        </p:nvSpPr>
        <p:spPr>
          <a:xfrm>
            <a:off x="383792" y="4254300"/>
            <a:ext cx="5653262" cy="307777"/>
          </a:xfrm>
          <a:prstGeom prst="rect">
            <a:avLst/>
          </a:prstGeom>
          <a:noFill/>
        </p:spPr>
        <p:txBody>
          <a:bodyPr wrap="square" rtlCol="0">
            <a:spAutoFit/>
          </a:bodyPr>
          <a:lstStyle/>
          <a:p>
            <a:r>
              <a:rPr lang="en-US" dirty="0">
                <a:hlinkClick r:id="rId8"/>
              </a:rPr>
              <a:t>Industrial Push Buttons</a:t>
            </a:r>
            <a:endParaRPr lang="en-IN" dirty="0"/>
          </a:p>
        </p:txBody>
      </p:sp>
    </p:spTree>
    <p:extLst>
      <p:ext uri="{BB962C8B-B14F-4D97-AF65-F5344CB8AC3E}">
        <p14:creationId xmlns:p14="http://schemas.microsoft.com/office/powerpoint/2010/main" val="180138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11" name="Google Shape;211;p23" descr="kle tech logo"/>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212" name="Google Shape;212;p23"/>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213" name="Google Shape;213;p23"/>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214" name="Google Shape;214;p23"/>
          <p:cNvSpPr txBox="1"/>
          <p:nvPr/>
        </p:nvSpPr>
        <p:spPr>
          <a:xfrm>
            <a:off x="3045143" y="4846662"/>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
        <p:nvSpPr>
          <p:cNvPr id="215" name="Google Shape;215;p23"/>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sp>
        <p:nvSpPr>
          <p:cNvPr id="216" name="Google Shape;216;p23"/>
          <p:cNvSpPr/>
          <p:nvPr/>
        </p:nvSpPr>
        <p:spPr>
          <a:xfrm>
            <a:off x="2855550" y="2297125"/>
            <a:ext cx="3432900" cy="630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4000"/>
              <a:buFont typeface="Arial"/>
              <a:buNone/>
            </a:pPr>
            <a:r>
              <a:rPr lang="en-GB" sz="4000" b="1" i="1" strike="noStrike" cap="none" dirty="0">
                <a:solidFill>
                  <a:srgbClr val="000000"/>
                </a:solidFill>
                <a:latin typeface="Times New Roman"/>
                <a:ea typeface="Times New Roman"/>
                <a:cs typeface="Times New Roman"/>
                <a:sym typeface="Times New Roman"/>
              </a:rPr>
              <a:t>THANK YOU</a:t>
            </a:r>
            <a:endParaRPr sz="4000" b="1" i="1" strike="noStrike" cap="none" dirty="0">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4" descr="kle tech logo"/>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76" name="Google Shape;76;p4"/>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77" name="Google Shape;77;p4"/>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78" name="Google Shape;78;p4"/>
          <p:cNvSpPr txBox="1"/>
          <p:nvPr/>
        </p:nvSpPr>
        <p:spPr>
          <a:xfrm>
            <a:off x="533400" y="1384200"/>
            <a:ext cx="7924800" cy="3300000"/>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800"/>
              </a:spcBef>
              <a:spcAft>
                <a:spcPts val="0"/>
              </a:spcAft>
              <a:buClr>
                <a:schemeClr val="dk1"/>
              </a:buClr>
              <a:buSzPts val="1100"/>
              <a:buFont typeface="Arial"/>
              <a:buNone/>
            </a:pPr>
            <a:r>
              <a:rPr lang="en-US" sz="2000" dirty="0">
                <a:latin typeface="Times New Roman" panose="02020603050405020304" pitchFamily="18" charset="0"/>
                <a:cs typeface="Times New Roman" panose="02020603050405020304" pitchFamily="18" charset="0"/>
              </a:rPr>
              <a:t>In today’s fast-paced industrial environment, timely alerts are crucial for ensuring safety, maintaining operational efficiency, and preventing costly downtimes. Traditional wired alerting systems, while reliable, can be cumbersome and expensive to install and maintain. Wireless alerting systems offer a flexible and cost-effective alternative, providing ease of installation and scalability. With advances in wireless technology, it is now possible to develop robust alerting systems that can operate efficiently in various industrial settings.</a:t>
            </a:r>
            <a:endParaRPr sz="2000" dirty="0">
              <a:solidFill>
                <a:schemeClr val="dk1"/>
              </a:solidFill>
              <a:highlight>
                <a:srgbClr val="FFFFFF"/>
              </a:highlight>
              <a:latin typeface="Times New Roman" panose="02020603050405020304" pitchFamily="18" charset="0"/>
              <a:cs typeface="Times New Roman" panose="02020603050405020304" pitchFamily="18" charset="0"/>
            </a:endParaRPr>
          </a:p>
        </p:txBody>
      </p:sp>
      <p:sp>
        <p:nvSpPr>
          <p:cNvPr id="79" name="Google Shape;79;p4"/>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sp>
        <p:nvSpPr>
          <p:cNvPr id="80" name="Google Shape;80;p4"/>
          <p:cNvSpPr/>
          <p:nvPr/>
        </p:nvSpPr>
        <p:spPr>
          <a:xfrm>
            <a:off x="549675" y="932900"/>
            <a:ext cx="3393000" cy="49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500"/>
              <a:buFont typeface="Arial"/>
              <a:buNone/>
            </a:pPr>
            <a:r>
              <a:rPr lang="en-GB" sz="2500" b="1" i="0" u="sng" strike="noStrike" cap="none" dirty="0">
                <a:solidFill>
                  <a:srgbClr val="000000"/>
                </a:solidFill>
                <a:latin typeface="Times New Roman"/>
                <a:ea typeface="Times New Roman"/>
                <a:cs typeface="Times New Roman"/>
                <a:sym typeface="Times New Roman"/>
              </a:rPr>
              <a:t>Introduction:</a:t>
            </a:r>
            <a:endParaRPr sz="2500" b="1" i="0" u="sng" strike="noStrike" cap="none" dirty="0">
              <a:solidFill>
                <a:srgbClr val="000000"/>
              </a:solidFill>
              <a:latin typeface="Times New Roman"/>
              <a:ea typeface="Times New Roman"/>
              <a:cs typeface="Times New Roman"/>
              <a:sym typeface="Times New Roman"/>
            </a:endParaRPr>
          </a:p>
        </p:txBody>
      </p:sp>
      <p:sp>
        <p:nvSpPr>
          <p:cNvPr id="81" name="Google Shape;81;p4"/>
          <p:cNvSpPr txBox="1"/>
          <p:nvPr/>
        </p:nvSpPr>
        <p:spPr>
          <a:xfrm>
            <a:off x="3048000" y="4876800"/>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6" name="Google Shape;96;p10" descr="kle tech logo"/>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97" name="Google Shape;97;p10"/>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98" name="Google Shape;98;p10"/>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 name="Google Shape;99;p10"/>
          <p:cNvSpPr txBox="1"/>
          <p:nvPr/>
        </p:nvSpPr>
        <p:spPr>
          <a:xfrm>
            <a:off x="3014543" y="4846662"/>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
        <p:nvSpPr>
          <p:cNvPr id="100" name="Google Shape;100;p10"/>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sp>
        <p:nvSpPr>
          <p:cNvPr id="101" name="Google Shape;101;p10"/>
          <p:cNvSpPr/>
          <p:nvPr/>
        </p:nvSpPr>
        <p:spPr>
          <a:xfrm>
            <a:off x="621453" y="1183528"/>
            <a:ext cx="3393000" cy="49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GB" sz="2500" b="1" u="sng">
                <a:solidFill>
                  <a:schemeClr val="dk1"/>
                </a:solidFill>
                <a:latin typeface="Times New Roman"/>
                <a:ea typeface="Times New Roman"/>
                <a:cs typeface="Times New Roman"/>
                <a:sym typeface="Times New Roman"/>
              </a:rPr>
              <a:t>Motivation</a:t>
            </a:r>
            <a:r>
              <a:rPr lang="en-GB" sz="2500" b="1" i="0" u="sng" strike="noStrike" cap="none">
                <a:solidFill>
                  <a:schemeClr val="dk1"/>
                </a:solidFill>
                <a:latin typeface="Times New Roman"/>
                <a:ea typeface="Times New Roman"/>
                <a:cs typeface="Times New Roman"/>
                <a:sym typeface="Times New Roman"/>
              </a:rPr>
              <a:t>: </a:t>
            </a:r>
            <a:endParaRPr sz="2500" b="1" i="0" u="sng" strike="noStrike" cap="none">
              <a:solidFill>
                <a:srgbClr val="000000"/>
              </a:solidFill>
              <a:latin typeface="Times New Roman"/>
              <a:ea typeface="Times New Roman"/>
              <a:cs typeface="Times New Roman"/>
              <a:sym typeface="Times New Roman"/>
            </a:endParaRPr>
          </a:p>
        </p:txBody>
      </p:sp>
      <p:sp>
        <p:nvSpPr>
          <p:cNvPr id="10" name="TextBox 9">
            <a:extLst>
              <a:ext uri="{FF2B5EF4-FFF2-40B4-BE49-F238E27FC236}">
                <a16:creationId xmlns:a16="http://schemas.microsoft.com/office/drawing/2014/main" id="{7CCF32D3-D39B-409C-8884-F3A18B2025AB}"/>
              </a:ext>
            </a:extLst>
          </p:cNvPr>
          <p:cNvSpPr txBox="1"/>
          <p:nvPr/>
        </p:nvSpPr>
        <p:spPr>
          <a:xfrm>
            <a:off x="621453" y="1819149"/>
            <a:ext cx="8522547" cy="1938992"/>
          </a:xfrm>
          <a:prstGeom prst="rect">
            <a:avLst/>
          </a:prstGeom>
          <a:noFill/>
        </p:spPr>
        <p:txBody>
          <a:bodyPr wrap="square">
            <a:spAutoFit/>
          </a:bodyPr>
          <a:lstStyle/>
          <a:p>
            <a:r>
              <a:rPr lang="en-US" sz="2000" dirty="0">
                <a:latin typeface="Times New Roman" panose="02020603050405020304" pitchFamily="18" charset="0"/>
                <a:cs typeface="Times New Roman" panose="02020603050405020304" pitchFamily="18" charset="0"/>
              </a:rPr>
              <a:t>The industry that floated this project is currently facing challenges with their existing alerting systems, which are predominantly wired. These systems are not only expensive to install but also difficult to reconfigure when there are changes in the operational layout. There is a pressing need for a wireless alerting system that can overcome these limitations and provide reliable and timely alerts across the industrial plant.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6" name="Google Shape;96;p10" descr="kle tech logo"/>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97" name="Google Shape;97;p10"/>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98" name="Google Shape;98;p10"/>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99" name="Google Shape;99;p10"/>
          <p:cNvSpPr txBox="1"/>
          <p:nvPr/>
        </p:nvSpPr>
        <p:spPr>
          <a:xfrm>
            <a:off x="3014543" y="4846662"/>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
        <p:nvSpPr>
          <p:cNvPr id="100" name="Google Shape;100;p10"/>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dirty="0">
                <a:solidFill>
                  <a:srgbClr val="C00000"/>
                </a:solidFill>
                <a:latin typeface="Times New Roman"/>
                <a:ea typeface="Times New Roman"/>
                <a:cs typeface="Times New Roman"/>
                <a:sym typeface="Times New Roman"/>
              </a:rPr>
              <a:t>       School of  Electronics and </a:t>
            </a:r>
            <a:endParaRPr sz="1800" b="1" i="0" u="none" strike="noStrike" cap="none" dirty="0">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dirty="0">
                <a:solidFill>
                  <a:srgbClr val="C00000"/>
                </a:solidFill>
                <a:latin typeface="Times New Roman"/>
                <a:ea typeface="Times New Roman"/>
                <a:cs typeface="Times New Roman"/>
                <a:sym typeface="Times New Roman"/>
              </a:rPr>
              <a:t>Communication Engineering</a:t>
            </a:r>
            <a:endParaRPr sz="1800" b="1" i="0" u="none" strike="noStrike" cap="none" dirty="0">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dirty="0">
              <a:solidFill>
                <a:srgbClr val="000000"/>
              </a:solidFill>
              <a:latin typeface="Calibri"/>
              <a:ea typeface="Calibri"/>
              <a:cs typeface="Calibri"/>
              <a:sym typeface="Calibri"/>
            </a:endParaRPr>
          </a:p>
        </p:txBody>
      </p:sp>
      <p:sp>
        <p:nvSpPr>
          <p:cNvPr id="101" name="Google Shape;101;p10"/>
          <p:cNvSpPr/>
          <p:nvPr/>
        </p:nvSpPr>
        <p:spPr>
          <a:xfrm>
            <a:off x="640425" y="966813"/>
            <a:ext cx="3393000" cy="49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GB" sz="2500" b="1" i="0" u="sng" strike="noStrike" cap="none" dirty="0">
                <a:solidFill>
                  <a:schemeClr val="dk1"/>
                </a:solidFill>
                <a:latin typeface="Times New Roman"/>
                <a:ea typeface="Times New Roman"/>
                <a:cs typeface="Times New Roman"/>
                <a:sym typeface="Times New Roman"/>
              </a:rPr>
              <a:t>Objectives: </a:t>
            </a:r>
            <a:endParaRPr sz="2500" b="1" i="0" u="sng" strike="noStrike" cap="none" dirty="0">
              <a:solidFill>
                <a:srgbClr val="000000"/>
              </a:solidFill>
              <a:latin typeface="Times New Roman"/>
              <a:ea typeface="Times New Roman"/>
              <a:cs typeface="Times New Roman"/>
              <a:sym typeface="Times New Roman"/>
            </a:endParaRPr>
          </a:p>
        </p:txBody>
      </p:sp>
      <p:sp>
        <p:nvSpPr>
          <p:cNvPr id="102" name="Google Shape;102;p10"/>
          <p:cNvSpPr txBox="1"/>
          <p:nvPr/>
        </p:nvSpPr>
        <p:spPr>
          <a:xfrm>
            <a:off x="640425" y="1635050"/>
            <a:ext cx="7924800" cy="2339072"/>
          </a:xfrm>
          <a:prstGeom prst="rect">
            <a:avLst/>
          </a:prstGeom>
          <a:noFill/>
          <a:ln>
            <a:noFill/>
          </a:ln>
        </p:spPr>
        <p:txBody>
          <a:bodyPr spcFirstLastPara="1" wrap="square" lIns="91425" tIns="91425" rIns="91425" bIns="91425" anchor="t" anchorCtr="0">
            <a:spAutoFit/>
          </a:bodyPr>
          <a:lstStyle/>
          <a:p>
            <a:r>
              <a:rPr lang="en-US" sz="2000" dirty="0">
                <a:latin typeface="Times New Roman" panose="02020603050405020304" pitchFamily="18" charset="0"/>
                <a:cs typeface="Times New Roman" panose="02020603050405020304" pitchFamily="18" charset="0"/>
              </a:rPr>
              <a:t>The primary objective of this project is to design and develop a wireless alerting system that meets the specific needs of the industry. The system should be: </a:t>
            </a:r>
          </a:p>
          <a:p>
            <a:r>
              <a:rPr lang="en-US" sz="2000" dirty="0">
                <a:latin typeface="Times New Roman" panose="02020603050405020304" pitchFamily="18" charset="0"/>
                <a:cs typeface="Times New Roman" panose="02020603050405020304" pitchFamily="18" charset="0"/>
              </a:rPr>
              <a:t>• Reliable and accurate in providing timely alerts. </a:t>
            </a:r>
          </a:p>
          <a:p>
            <a:r>
              <a:rPr lang="en-US" sz="2000" dirty="0">
                <a:latin typeface="Times New Roman" panose="02020603050405020304" pitchFamily="18" charset="0"/>
                <a:cs typeface="Times New Roman" panose="02020603050405020304" pitchFamily="18" charset="0"/>
              </a:rPr>
              <a:t>• Easy to install and maintain.</a:t>
            </a:r>
          </a:p>
          <a:p>
            <a:r>
              <a:rPr lang="en-US" sz="2000" dirty="0">
                <a:latin typeface="Times New Roman" panose="02020603050405020304" pitchFamily="18" charset="0"/>
                <a:cs typeface="Times New Roman" panose="02020603050405020304" pitchFamily="18" charset="0"/>
              </a:rPr>
              <a:t>• Track the efficiency of the service provider. </a:t>
            </a:r>
          </a:p>
          <a:p>
            <a:r>
              <a:rPr lang="en-US" sz="2000" dirty="0">
                <a:latin typeface="Times New Roman" panose="02020603050405020304" pitchFamily="18" charset="0"/>
                <a:cs typeface="Times New Roman" panose="02020603050405020304" pitchFamily="18" charset="0"/>
              </a:rPr>
              <a:t>• Track date and time and specifications of the alert message.</a:t>
            </a:r>
          </a:p>
        </p:txBody>
      </p:sp>
    </p:spTree>
    <p:extLst>
      <p:ext uri="{BB962C8B-B14F-4D97-AF65-F5344CB8AC3E}">
        <p14:creationId xmlns:p14="http://schemas.microsoft.com/office/powerpoint/2010/main" val="28921629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pic>
        <p:nvPicPr>
          <p:cNvPr id="107" name="Google Shape;107;p12" descr="kle tech logo"/>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108" name="Google Shape;108;p12"/>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109" name="Google Shape;109;p12"/>
          <p:cNvSpPr/>
          <p:nvPr/>
        </p:nvSpPr>
        <p:spPr>
          <a:xfrm>
            <a:off x="0" y="4876800"/>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10" name="Google Shape;110;p12"/>
          <p:cNvSpPr txBox="1"/>
          <p:nvPr/>
        </p:nvSpPr>
        <p:spPr>
          <a:xfrm>
            <a:off x="3014543" y="4846662"/>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
        <p:nvSpPr>
          <p:cNvPr id="111" name="Google Shape;111;p12"/>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sp>
        <p:nvSpPr>
          <p:cNvPr id="112" name="Google Shape;112;p12"/>
          <p:cNvSpPr/>
          <p:nvPr/>
        </p:nvSpPr>
        <p:spPr>
          <a:xfrm>
            <a:off x="626500" y="790875"/>
            <a:ext cx="3456900" cy="4923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500"/>
              <a:buFont typeface="Arial"/>
              <a:buNone/>
            </a:pPr>
            <a:r>
              <a:rPr lang="en-GB" sz="2500" b="1" i="0" u="sng" strike="noStrike" cap="none">
                <a:solidFill>
                  <a:srgbClr val="000000"/>
                </a:solidFill>
                <a:latin typeface="Times New Roman"/>
                <a:ea typeface="Times New Roman"/>
                <a:cs typeface="Times New Roman"/>
                <a:sym typeface="Times New Roman"/>
              </a:rPr>
              <a:t>Literature Survey</a:t>
            </a:r>
            <a:endParaRPr sz="2500" b="1" i="0" u="sng" strike="noStrike" cap="none">
              <a:solidFill>
                <a:srgbClr val="000000"/>
              </a:solidFill>
              <a:latin typeface="Times New Roman"/>
              <a:ea typeface="Times New Roman"/>
              <a:cs typeface="Times New Roman"/>
              <a:sym typeface="Times New Roman"/>
            </a:endParaRPr>
          </a:p>
        </p:txBody>
      </p:sp>
      <p:sp>
        <p:nvSpPr>
          <p:cNvPr id="2" name="TextBox 1">
            <a:extLst>
              <a:ext uri="{FF2B5EF4-FFF2-40B4-BE49-F238E27FC236}">
                <a16:creationId xmlns:a16="http://schemas.microsoft.com/office/drawing/2014/main" id="{3EACE140-1D79-4BF8-B254-9F7CEE2E778A}"/>
              </a:ext>
            </a:extLst>
          </p:cNvPr>
          <p:cNvSpPr txBox="1"/>
          <p:nvPr/>
        </p:nvSpPr>
        <p:spPr>
          <a:xfrm flipH="1">
            <a:off x="549675" y="1461097"/>
            <a:ext cx="7924800" cy="1938992"/>
          </a:xfrm>
          <a:prstGeom prst="rect">
            <a:avLst/>
          </a:prstGeom>
          <a:noFill/>
        </p:spPr>
        <p:txBody>
          <a:bodyPr wrap="square" rtlCol="0">
            <a:spAutoFit/>
          </a:bodyPr>
          <a:lstStyle/>
          <a:p>
            <a:pPr algn="just"/>
            <a:r>
              <a:rPr lang="en-US" sz="2000" dirty="0">
                <a:latin typeface="Times New Roman" panose="02020603050405020304" pitchFamily="18" charset="0"/>
                <a:cs typeface="Times New Roman" panose="02020603050405020304" pitchFamily="18" charset="0"/>
              </a:rPr>
              <a:t>The existing literature and technological options for developing a wireless alerting system suit able for industrial applications were reviewed. Through our literature survey, we identified three primary technologies for wireless communications: GSM modules, Blynk, and Arduino IoT Cloud. After evaluating the advantages and limitations of each, we selected Arduino IoT Cloud for our project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7"/>
          <p:cNvSpPr txBox="1">
            <a:spLocks noGrp="1"/>
          </p:cNvSpPr>
          <p:nvPr>
            <p:ph type="title"/>
          </p:nvPr>
        </p:nvSpPr>
        <p:spPr>
          <a:xfrm>
            <a:off x="311700" y="79883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Problem Statement:</a:t>
            </a:r>
            <a:endParaRPr b="1" u="sng" dirty="0">
              <a:latin typeface="Times New Roman" panose="02020603050405020304" pitchFamily="18" charset="0"/>
              <a:cs typeface="Times New Roman" panose="02020603050405020304" pitchFamily="18" charset="0"/>
            </a:endParaRPr>
          </a:p>
        </p:txBody>
      </p:sp>
      <p:sp>
        <p:nvSpPr>
          <p:cNvPr id="174" name="Google Shape;174;p17"/>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5" name="Google Shape;175;p17"/>
          <p:cNvSpPr txBox="1"/>
          <p:nvPr/>
        </p:nvSpPr>
        <p:spPr>
          <a:xfrm>
            <a:off x="3044568"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sp>
        <p:nvSpPr>
          <p:cNvPr id="176" name="Google Shape;176;p17"/>
          <p:cNvSpPr txBox="1"/>
          <p:nvPr/>
        </p:nvSpPr>
        <p:spPr>
          <a:xfrm>
            <a:off x="740875" y="1492100"/>
            <a:ext cx="7960200" cy="861900"/>
          </a:xfrm>
          <a:prstGeom prst="rect">
            <a:avLst/>
          </a:prstGeom>
          <a:noFill/>
          <a:ln>
            <a:noFill/>
          </a:ln>
        </p:spPr>
        <p:txBody>
          <a:bodyPr spcFirstLastPara="1" wrap="square" lIns="91425" tIns="91425" rIns="91425" bIns="91425" anchor="ctr" anchorCtr="0">
            <a:noAutofit/>
          </a:bodyPr>
          <a:lstStyle/>
          <a:p>
            <a:pPr marL="457200" lvl="0" indent="-381000" algn="just" rtl="0">
              <a:spcBef>
                <a:spcPts val="0"/>
              </a:spcBef>
              <a:spcAft>
                <a:spcPts val="0"/>
              </a:spcAft>
              <a:buClr>
                <a:schemeClr val="dk1"/>
              </a:buClr>
              <a:buSzPts val="2400"/>
              <a:buFont typeface="Times New Roman"/>
              <a:buChar char="●"/>
            </a:pPr>
            <a:r>
              <a:rPr lang="en-US" sz="2000" dirty="0">
                <a:latin typeface="Times New Roman" panose="02020603050405020304" pitchFamily="18" charset="0"/>
                <a:cs typeface="Times New Roman" panose="02020603050405020304" pitchFamily="18" charset="0"/>
              </a:rPr>
              <a:t>WIRELESS ALERTING SYSTEM FOR INDUSTRIAL ENVIRONMENT</a:t>
            </a:r>
            <a:endParaRPr sz="2000" dirty="0">
              <a:latin typeface="Times New Roman" panose="02020603050405020304" pitchFamily="18" charset="0"/>
              <a:cs typeface="Times New Roman" panose="02020603050405020304" pitchFamily="18" charset="0"/>
            </a:endParaRPr>
          </a:p>
        </p:txBody>
      </p:sp>
      <p:grpSp>
        <p:nvGrpSpPr>
          <p:cNvPr id="2" name="Group 1">
            <a:extLst>
              <a:ext uri="{FF2B5EF4-FFF2-40B4-BE49-F238E27FC236}">
                <a16:creationId xmlns:a16="http://schemas.microsoft.com/office/drawing/2014/main" id="{1B94FF30-8AD2-0955-77BB-3A8BAF1F1A85}"/>
              </a:ext>
            </a:extLst>
          </p:cNvPr>
          <p:cNvGrpSpPr/>
          <p:nvPr/>
        </p:nvGrpSpPr>
        <p:grpSpPr>
          <a:xfrm>
            <a:off x="533400" y="103663"/>
            <a:ext cx="8001000" cy="687200"/>
            <a:chOff x="533400" y="103663"/>
            <a:chExt cx="8001000" cy="687200"/>
          </a:xfrm>
        </p:grpSpPr>
        <p:pic>
          <p:nvPicPr>
            <p:cNvPr id="3" name="Google Shape;118;g163ec91a81a_0_0" descr="kle tech logo">
              <a:extLst>
                <a:ext uri="{FF2B5EF4-FFF2-40B4-BE49-F238E27FC236}">
                  <a16:creationId xmlns:a16="http://schemas.microsoft.com/office/drawing/2014/main" id="{CA8662F8-0CA1-5CB7-C8D2-37C990FFF3B8}"/>
                </a:ext>
              </a:extLst>
            </p:cNvPr>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4" name="Google Shape;119;g163ec91a81a_0_0">
              <a:extLst>
                <a:ext uri="{FF2B5EF4-FFF2-40B4-BE49-F238E27FC236}">
                  <a16:creationId xmlns:a16="http://schemas.microsoft.com/office/drawing/2014/main" id="{F77D4B5C-D0F5-9BF4-7E51-FAE986016A94}"/>
                </a:ext>
              </a:extLst>
            </p:cNvPr>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5" name="Google Shape;122;g163ec91a81a_0_0">
              <a:extLst>
                <a:ext uri="{FF2B5EF4-FFF2-40B4-BE49-F238E27FC236}">
                  <a16:creationId xmlns:a16="http://schemas.microsoft.com/office/drawing/2014/main" id="{7010DE47-111C-8E31-310A-158043990DE6}"/>
                </a:ext>
              </a:extLst>
            </p:cNvPr>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7"/>
          <p:cNvSpPr txBox="1">
            <a:spLocks noGrp="1"/>
          </p:cNvSpPr>
          <p:nvPr>
            <p:ph type="title"/>
          </p:nvPr>
        </p:nvSpPr>
        <p:spPr>
          <a:xfrm>
            <a:off x="311700" y="79883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GB" b="1" u="sng" dirty="0">
                <a:latin typeface="Times New Roman" panose="02020603050405020304" pitchFamily="18" charset="0"/>
                <a:cs typeface="Times New Roman" panose="02020603050405020304" pitchFamily="18" charset="0"/>
              </a:rPr>
              <a:t>Bill of Materials:</a:t>
            </a:r>
            <a:endParaRPr b="1" u="sng" dirty="0">
              <a:latin typeface="Times New Roman" panose="02020603050405020304" pitchFamily="18" charset="0"/>
              <a:cs typeface="Times New Roman" panose="02020603050405020304" pitchFamily="18" charset="0"/>
            </a:endParaRPr>
          </a:p>
        </p:txBody>
      </p:sp>
      <p:sp>
        <p:nvSpPr>
          <p:cNvPr id="174" name="Google Shape;174;p17"/>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5" name="Google Shape;175;p17"/>
          <p:cNvSpPr txBox="1"/>
          <p:nvPr/>
        </p:nvSpPr>
        <p:spPr>
          <a:xfrm>
            <a:off x="3044568"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grpSp>
        <p:nvGrpSpPr>
          <p:cNvPr id="2" name="Group 1">
            <a:extLst>
              <a:ext uri="{FF2B5EF4-FFF2-40B4-BE49-F238E27FC236}">
                <a16:creationId xmlns:a16="http://schemas.microsoft.com/office/drawing/2014/main" id="{1B94FF30-8AD2-0955-77BB-3A8BAF1F1A85}"/>
              </a:ext>
            </a:extLst>
          </p:cNvPr>
          <p:cNvGrpSpPr/>
          <p:nvPr/>
        </p:nvGrpSpPr>
        <p:grpSpPr>
          <a:xfrm>
            <a:off x="533400" y="103663"/>
            <a:ext cx="8001000" cy="687200"/>
            <a:chOff x="533400" y="103663"/>
            <a:chExt cx="8001000" cy="687200"/>
          </a:xfrm>
        </p:grpSpPr>
        <p:pic>
          <p:nvPicPr>
            <p:cNvPr id="3" name="Google Shape;118;g163ec91a81a_0_0" descr="kle tech logo">
              <a:extLst>
                <a:ext uri="{FF2B5EF4-FFF2-40B4-BE49-F238E27FC236}">
                  <a16:creationId xmlns:a16="http://schemas.microsoft.com/office/drawing/2014/main" id="{CA8662F8-0CA1-5CB7-C8D2-37C990FFF3B8}"/>
                </a:ext>
              </a:extLst>
            </p:cNvPr>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4" name="Google Shape;119;g163ec91a81a_0_0">
              <a:extLst>
                <a:ext uri="{FF2B5EF4-FFF2-40B4-BE49-F238E27FC236}">
                  <a16:creationId xmlns:a16="http://schemas.microsoft.com/office/drawing/2014/main" id="{F77D4B5C-D0F5-9BF4-7E51-FAE986016A94}"/>
                </a:ext>
              </a:extLst>
            </p:cNvPr>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5" name="Google Shape;122;g163ec91a81a_0_0">
              <a:extLst>
                <a:ext uri="{FF2B5EF4-FFF2-40B4-BE49-F238E27FC236}">
                  <a16:creationId xmlns:a16="http://schemas.microsoft.com/office/drawing/2014/main" id="{7010DE47-111C-8E31-310A-158043990DE6}"/>
                </a:ext>
              </a:extLst>
            </p:cNvPr>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grpSp>
      <p:pic>
        <p:nvPicPr>
          <p:cNvPr id="7" name="Picture 6">
            <a:extLst>
              <a:ext uri="{FF2B5EF4-FFF2-40B4-BE49-F238E27FC236}">
                <a16:creationId xmlns:a16="http://schemas.microsoft.com/office/drawing/2014/main" id="{4189EAA9-5608-4CBC-AFCE-B0208F6DD248}"/>
              </a:ext>
            </a:extLst>
          </p:cNvPr>
          <p:cNvPicPr>
            <a:picLocks noChangeAspect="1"/>
          </p:cNvPicPr>
          <p:nvPr/>
        </p:nvPicPr>
        <p:blipFill>
          <a:blip r:embed="rId4"/>
          <a:stretch>
            <a:fillRect/>
          </a:stretch>
        </p:blipFill>
        <p:spPr>
          <a:xfrm>
            <a:off x="1056640" y="1650464"/>
            <a:ext cx="6929120" cy="1865763"/>
          </a:xfrm>
          <a:prstGeom prst="rect">
            <a:avLst/>
          </a:prstGeom>
        </p:spPr>
      </p:pic>
    </p:spTree>
    <p:extLst>
      <p:ext uri="{BB962C8B-B14F-4D97-AF65-F5344CB8AC3E}">
        <p14:creationId xmlns:p14="http://schemas.microsoft.com/office/powerpoint/2010/main" val="5450336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17"/>
          <p:cNvSpPr txBox="1">
            <a:spLocks noGrp="1"/>
          </p:cNvSpPr>
          <p:nvPr>
            <p:ph type="title"/>
          </p:nvPr>
        </p:nvSpPr>
        <p:spPr>
          <a:xfrm>
            <a:off x="311700" y="798831"/>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US" b="1" u="sng" dirty="0">
                <a:latin typeface="Times New Roman" panose="02020603050405020304" pitchFamily="18" charset="0"/>
                <a:cs typeface="Times New Roman" panose="02020603050405020304" pitchFamily="18" charset="0"/>
              </a:rPr>
              <a:t>Hardware Details:</a:t>
            </a:r>
            <a:endParaRPr b="1" u="sng" dirty="0">
              <a:latin typeface="Times New Roman" panose="02020603050405020304" pitchFamily="18" charset="0"/>
              <a:cs typeface="Times New Roman" panose="02020603050405020304" pitchFamily="18" charset="0"/>
            </a:endParaRPr>
          </a:p>
        </p:txBody>
      </p:sp>
      <p:sp>
        <p:nvSpPr>
          <p:cNvPr id="174" name="Google Shape;174;p17"/>
          <p:cNvSpPr/>
          <p:nvPr/>
        </p:nvSpPr>
        <p:spPr>
          <a:xfrm>
            <a:off x="0" y="4898834"/>
            <a:ext cx="9144000" cy="304800"/>
          </a:xfrm>
          <a:prstGeom prst="rect">
            <a:avLst/>
          </a:prstGeom>
          <a:solidFill>
            <a:srgbClr val="D8D8D8"/>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175" name="Google Shape;175;p17"/>
          <p:cNvSpPr txBox="1"/>
          <p:nvPr/>
        </p:nvSpPr>
        <p:spPr>
          <a:xfrm>
            <a:off x="3044568" y="4868687"/>
            <a:ext cx="3352800" cy="365100"/>
          </a:xfrm>
          <a:prstGeom prst="rect">
            <a:avLst/>
          </a:prstGeom>
          <a:no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GB" sz="1200" b="1" dirty="0">
                <a:latin typeface="Times New Roman"/>
                <a:ea typeface="Times New Roman"/>
                <a:cs typeface="Times New Roman"/>
                <a:sym typeface="Times New Roman"/>
              </a:rPr>
              <a:t>Minor Project</a:t>
            </a:r>
            <a:r>
              <a:rPr lang="en-GB" sz="1200" b="1" i="0" u="none" strike="noStrike" cap="none" dirty="0">
                <a:solidFill>
                  <a:srgbClr val="000000"/>
                </a:solidFill>
                <a:latin typeface="Times New Roman"/>
                <a:ea typeface="Times New Roman"/>
                <a:cs typeface="Times New Roman"/>
                <a:sym typeface="Times New Roman"/>
              </a:rPr>
              <a:t> - 2024</a:t>
            </a:r>
          </a:p>
        </p:txBody>
      </p:sp>
      <p:grpSp>
        <p:nvGrpSpPr>
          <p:cNvPr id="2" name="Group 1">
            <a:extLst>
              <a:ext uri="{FF2B5EF4-FFF2-40B4-BE49-F238E27FC236}">
                <a16:creationId xmlns:a16="http://schemas.microsoft.com/office/drawing/2014/main" id="{1B94FF30-8AD2-0955-77BB-3A8BAF1F1A85}"/>
              </a:ext>
            </a:extLst>
          </p:cNvPr>
          <p:cNvGrpSpPr/>
          <p:nvPr/>
        </p:nvGrpSpPr>
        <p:grpSpPr>
          <a:xfrm>
            <a:off x="533400" y="103663"/>
            <a:ext cx="8001000" cy="687200"/>
            <a:chOff x="533400" y="103663"/>
            <a:chExt cx="8001000" cy="687200"/>
          </a:xfrm>
        </p:grpSpPr>
        <p:pic>
          <p:nvPicPr>
            <p:cNvPr id="3" name="Google Shape;118;g163ec91a81a_0_0" descr="kle tech logo">
              <a:extLst>
                <a:ext uri="{FF2B5EF4-FFF2-40B4-BE49-F238E27FC236}">
                  <a16:creationId xmlns:a16="http://schemas.microsoft.com/office/drawing/2014/main" id="{CA8662F8-0CA1-5CB7-C8D2-37C990FFF3B8}"/>
                </a:ext>
              </a:extLst>
            </p:cNvPr>
            <p:cNvPicPr preferRelativeResize="0"/>
            <p:nvPr/>
          </p:nvPicPr>
          <p:blipFill rotWithShape="1">
            <a:blip r:embed="rId3">
              <a:alphaModFix/>
            </a:blip>
            <a:srcRect/>
            <a:stretch/>
          </p:blipFill>
          <p:spPr>
            <a:xfrm>
              <a:off x="549675" y="115450"/>
              <a:ext cx="2590800" cy="533400"/>
            </a:xfrm>
            <a:prstGeom prst="rect">
              <a:avLst/>
            </a:prstGeom>
            <a:noFill/>
            <a:ln>
              <a:noFill/>
            </a:ln>
          </p:spPr>
        </p:pic>
        <p:cxnSp>
          <p:nvCxnSpPr>
            <p:cNvPr id="4" name="Google Shape;119;g163ec91a81a_0_0">
              <a:extLst>
                <a:ext uri="{FF2B5EF4-FFF2-40B4-BE49-F238E27FC236}">
                  <a16:creationId xmlns:a16="http://schemas.microsoft.com/office/drawing/2014/main" id="{F77D4B5C-D0F5-9BF4-7E51-FAE986016A94}"/>
                </a:ext>
              </a:extLst>
            </p:cNvPr>
            <p:cNvCxnSpPr/>
            <p:nvPr/>
          </p:nvCxnSpPr>
          <p:spPr>
            <a:xfrm>
              <a:off x="533400" y="790863"/>
              <a:ext cx="7924800" cy="0"/>
            </a:xfrm>
            <a:prstGeom prst="straightConnector1">
              <a:avLst/>
            </a:prstGeom>
            <a:noFill/>
            <a:ln w="38100" cap="flat" cmpd="thickThin">
              <a:solidFill>
                <a:srgbClr val="0070C0"/>
              </a:solidFill>
              <a:prstDash val="solid"/>
              <a:miter lim="800000"/>
              <a:headEnd type="none" w="sm" len="sm"/>
              <a:tailEnd type="none" w="sm" len="sm"/>
            </a:ln>
          </p:spPr>
        </p:cxnSp>
        <p:sp>
          <p:nvSpPr>
            <p:cNvPr id="5" name="Google Shape;122;g163ec91a81a_0_0">
              <a:extLst>
                <a:ext uri="{FF2B5EF4-FFF2-40B4-BE49-F238E27FC236}">
                  <a16:creationId xmlns:a16="http://schemas.microsoft.com/office/drawing/2014/main" id="{7010DE47-111C-8E31-310A-158043990DE6}"/>
                </a:ext>
              </a:extLst>
            </p:cNvPr>
            <p:cNvSpPr txBox="1"/>
            <p:nvPr/>
          </p:nvSpPr>
          <p:spPr>
            <a:xfrm>
              <a:off x="4724400" y="103663"/>
              <a:ext cx="3810000" cy="6309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       School of  Electronics and </a:t>
              </a:r>
              <a:endParaRPr sz="1800" b="1" i="0" u="none" strike="noStrike" cap="none">
                <a:solidFill>
                  <a:srgbClr val="C00000"/>
                </a:solidFill>
                <a:latin typeface="Times New Roman"/>
                <a:ea typeface="Times New Roman"/>
                <a:cs typeface="Times New Roman"/>
                <a:sym typeface="Times New Roman"/>
              </a:endParaRPr>
            </a:p>
            <a:p>
              <a:pPr marL="0" marR="0" lvl="0" indent="0" algn="ctr" rtl="0">
                <a:lnSpc>
                  <a:spcPct val="100000"/>
                </a:lnSpc>
                <a:spcBef>
                  <a:spcPts val="0"/>
                </a:spcBef>
                <a:spcAft>
                  <a:spcPts val="0"/>
                </a:spcAft>
                <a:buClr>
                  <a:srgbClr val="000000"/>
                </a:buClr>
                <a:buSzPts val="1800"/>
                <a:buFont typeface="Arial"/>
                <a:buNone/>
              </a:pPr>
              <a:r>
                <a:rPr lang="en-GB" sz="1800" b="1" i="0" u="none" strike="noStrike" cap="none">
                  <a:solidFill>
                    <a:srgbClr val="C00000"/>
                  </a:solidFill>
                  <a:latin typeface="Times New Roman"/>
                  <a:ea typeface="Times New Roman"/>
                  <a:cs typeface="Times New Roman"/>
                  <a:sym typeface="Times New Roman"/>
                </a:rPr>
                <a:t>Communication Engineering</a:t>
              </a:r>
              <a:endParaRPr sz="1800" b="1" i="0" u="none" strike="noStrike" cap="none">
                <a:solidFill>
                  <a:srgbClr val="C00000"/>
                </a:solidFill>
                <a:latin typeface="Times New Roman"/>
                <a:ea typeface="Times New Roman"/>
                <a:cs typeface="Times New Roman"/>
                <a:sym typeface="Times New Roman"/>
              </a:endParaRPr>
            </a:p>
            <a:p>
              <a:pPr marL="0" marR="0" lvl="0" indent="0" algn="r" rtl="0">
                <a:lnSpc>
                  <a:spcPct val="115000"/>
                </a:lnSpc>
                <a:spcBef>
                  <a:spcPts val="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a:p>
              <a:pPr marL="0" marR="0" lvl="0" indent="0" algn="r" rtl="0">
                <a:lnSpc>
                  <a:spcPct val="115000"/>
                </a:lnSpc>
                <a:spcBef>
                  <a:spcPts val="1000"/>
                </a:spcBef>
                <a:spcAft>
                  <a:spcPts val="0"/>
                </a:spcAft>
                <a:buClr>
                  <a:srgbClr val="000000"/>
                </a:buClr>
                <a:buSzPts val="1100"/>
                <a:buFont typeface="Arial"/>
                <a:buNone/>
              </a:pPr>
              <a:endParaRPr sz="1100" b="0" i="0" u="none" strike="noStrike" cap="none">
                <a:solidFill>
                  <a:srgbClr val="000000"/>
                </a:solidFill>
                <a:latin typeface="Calibri"/>
                <a:ea typeface="Calibri"/>
                <a:cs typeface="Calibri"/>
                <a:sym typeface="Calibri"/>
              </a:endParaRPr>
            </a:p>
          </p:txBody>
        </p:sp>
      </p:grpSp>
      <p:pic>
        <p:nvPicPr>
          <p:cNvPr id="8" name="Picture 7">
            <a:extLst>
              <a:ext uri="{FF2B5EF4-FFF2-40B4-BE49-F238E27FC236}">
                <a16:creationId xmlns:a16="http://schemas.microsoft.com/office/drawing/2014/main" id="{CE5D6904-B462-E200-E40B-F22C3395443D}"/>
              </a:ext>
            </a:extLst>
          </p:cNvPr>
          <p:cNvPicPr>
            <a:picLocks noChangeAspect="1"/>
          </p:cNvPicPr>
          <p:nvPr/>
        </p:nvPicPr>
        <p:blipFill>
          <a:blip r:embed="rId4"/>
          <a:stretch>
            <a:fillRect/>
          </a:stretch>
        </p:blipFill>
        <p:spPr>
          <a:xfrm>
            <a:off x="904097" y="1435799"/>
            <a:ext cx="3201373" cy="2836752"/>
          </a:xfrm>
          <a:prstGeom prst="rect">
            <a:avLst/>
          </a:prstGeom>
        </p:spPr>
      </p:pic>
      <p:pic>
        <p:nvPicPr>
          <p:cNvPr id="10" name="Picture 9">
            <a:extLst>
              <a:ext uri="{FF2B5EF4-FFF2-40B4-BE49-F238E27FC236}">
                <a16:creationId xmlns:a16="http://schemas.microsoft.com/office/drawing/2014/main" id="{540D90F5-1BA3-D66D-101D-DE4F62F0BC54}"/>
              </a:ext>
            </a:extLst>
          </p:cNvPr>
          <p:cNvPicPr>
            <a:picLocks noChangeAspect="1"/>
          </p:cNvPicPr>
          <p:nvPr/>
        </p:nvPicPr>
        <p:blipFill>
          <a:blip r:embed="rId5"/>
          <a:stretch>
            <a:fillRect/>
          </a:stretch>
        </p:blipFill>
        <p:spPr>
          <a:xfrm>
            <a:off x="5038532" y="1683440"/>
            <a:ext cx="2556588" cy="2341470"/>
          </a:xfrm>
          <a:prstGeom prst="rect">
            <a:avLst/>
          </a:prstGeom>
        </p:spPr>
      </p:pic>
    </p:spTree>
    <p:extLst>
      <p:ext uri="{BB962C8B-B14F-4D97-AF65-F5344CB8AC3E}">
        <p14:creationId xmlns:p14="http://schemas.microsoft.com/office/powerpoint/2010/main" val="175512653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595</TotalTime>
  <Words>997</Words>
  <Application>Microsoft Office PowerPoint</Application>
  <PresentationFormat>On-screen Show (16:9)</PresentationFormat>
  <Paragraphs>155</Paragraphs>
  <Slides>25</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25</vt:i4>
      </vt:variant>
    </vt:vector>
  </HeadingPairs>
  <TitlesOfParts>
    <vt:vector size="29" baseType="lpstr">
      <vt:lpstr>Times New Roman</vt:lpstr>
      <vt:lpstr>Calibri</vt: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Problem Statement:</vt:lpstr>
      <vt:lpstr>Bill of Materials:</vt:lpstr>
      <vt:lpstr>Hardware Details:</vt:lpstr>
      <vt:lpstr>Hardware Details</vt:lpstr>
      <vt:lpstr>Methodology</vt:lpstr>
      <vt:lpstr>Methodology</vt:lpstr>
      <vt:lpstr>Schematic</vt:lpstr>
      <vt:lpstr>PCB Design</vt:lpstr>
      <vt:lpstr>PCB Design</vt:lpstr>
      <vt:lpstr>PCB Design</vt:lpstr>
      <vt:lpstr>Alignment with SDG:</vt:lpstr>
      <vt:lpstr>Alignment with SDG</vt:lpstr>
      <vt:lpstr>Alignment with SDG</vt:lpstr>
      <vt:lpstr>Causal Loop:</vt:lpstr>
      <vt:lpstr>Implementation Results :</vt:lpstr>
      <vt:lpstr>Implementation Results :</vt:lpstr>
      <vt:lpstr>Conclusion:</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VAIBHAV</dc:creator>
  <cp:lastModifiedBy>Hp</cp:lastModifiedBy>
  <cp:revision>50</cp:revision>
  <dcterms:modified xsi:type="dcterms:W3CDTF">2024-06-12T08:55:41Z</dcterms:modified>
</cp:coreProperties>
</file>